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Assistant Regular" panose="020B0604020202020204" charset="-79"/>
      <p:regular r:id="rId42"/>
    </p:embeddedFont>
    <p:embeddedFont>
      <p:font typeface="Assistant Regular Bold" panose="020B0604020202020204" charset="-79"/>
      <p:regular r:id="rId43"/>
    </p:embeddedFont>
    <p:embeddedFont>
      <p:font typeface="Calibri" panose="020F0502020204030204" pitchFamily="34" charset="0"/>
      <p:regular r:id="rId44"/>
      <p:bold r:id="rId45"/>
      <p:italic r:id="rId46"/>
      <p:boldItalic r:id="rId47"/>
    </p:embeddedFont>
    <p:embeddedFont>
      <p:font typeface="Canva Sans" panose="020B0604020202020204" charset="0"/>
      <p:regular r:id="rId48"/>
    </p:embeddedFont>
    <p:embeddedFont>
      <p:font typeface="Canva Sans Bold" panose="020B0604020202020204" charset="0"/>
      <p:regular r:id="rId49"/>
    </p:embeddedFont>
    <p:embeddedFont>
      <p:font typeface="Halant Medium" panose="020B0604020202020204" charset="0"/>
      <p:regular r:id="rId50"/>
    </p:embeddedFont>
    <p:embeddedFont>
      <p:font typeface="HK Grotesk Bold" panose="020B0604020202020204" charset="0"/>
      <p:regular r:id="rId51"/>
    </p:embeddedFont>
    <p:embeddedFont>
      <p:font typeface="HK Grotesk Medium" panose="020B0604020202020204" charset="0"/>
      <p:regular r:id="rId52"/>
    </p:embeddedFont>
    <p:embeddedFont>
      <p:font typeface="HK Grotesk Medium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3" d="100"/>
          <a:sy n="33" d="100"/>
        </p:scale>
        <p:origin x="94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32832" y="799542"/>
            <a:ext cx="15422335" cy="86879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435" r="18435"/>
          <a:stretch>
            <a:fillRect/>
          </a:stretch>
        </p:blipFill>
        <p:spPr>
          <a:xfrm>
            <a:off x="0" y="0"/>
            <a:ext cx="8061845" cy="10567451"/>
          </a:xfrm>
          <a:prstGeom prst="rect">
            <a:avLst/>
          </a:prstGeom>
        </p:spPr>
      </p:pic>
      <p:sp>
        <p:nvSpPr>
          <p:cNvPr id="3" name="TextBox 3"/>
          <p:cNvSpPr txBox="1"/>
          <p:nvPr/>
        </p:nvSpPr>
        <p:spPr>
          <a:xfrm>
            <a:off x="9144000" y="1038225"/>
            <a:ext cx="8115300" cy="1056311"/>
          </a:xfrm>
          <a:prstGeom prst="rect">
            <a:avLst/>
          </a:prstGeom>
        </p:spPr>
        <p:txBody>
          <a:bodyPr lIns="0" tIns="0" rIns="0" bIns="0" rtlCol="0" anchor="t">
            <a:spAutoFit/>
          </a:bodyPr>
          <a:lstStyle/>
          <a:p>
            <a:pPr>
              <a:lnSpc>
                <a:spcPts val="8345"/>
              </a:lnSpc>
            </a:pPr>
            <a:r>
              <a:rPr lang="en-US" sz="7072">
                <a:solidFill>
                  <a:srgbClr val="000000"/>
                </a:solidFill>
                <a:latin typeface="HK Grotesk Bold"/>
              </a:rPr>
              <a:t>Methodology</a:t>
            </a:r>
          </a:p>
        </p:txBody>
      </p:sp>
      <p:sp>
        <p:nvSpPr>
          <p:cNvPr id="4" name="TextBox 4"/>
          <p:cNvSpPr txBox="1"/>
          <p:nvPr/>
        </p:nvSpPr>
        <p:spPr>
          <a:xfrm>
            <a:off x="8508145" y="2440171"/>
            <a:ext cx="9779855" cy="8680542"/>
          </a:xfrm>
          <a:prstGeom prst="rect">
            <a:avLst/>
          </a:prstGeom>
        </p:spPr>
        <p:txBody>
          <a:bodyPr lIns="0" tIns="0" rIns="0" bIns="0" rtlCol="0" anchor="t">
            <a:spAutoFit/>
          </a:bodyPr>
          <a:lstStyle/>
          <a:p>
            <a:pPr>
              <a:lnSpc>
                <a:spcPts val="3540"/>
              </a:lnSpc>
            </a:pPr>
            <a:r>
              <a:rPr lang="en-US" sz="3000">
                <a:solidFill>
                  <a:srgbClr val="000000"/>
                </a:solidFill>
                <a:latin typeface="HK Grotesk Bold"/>
              </a:rPr>
              <a:t>1.Users will have to register their credentials. The captured file is uploaded to the server.</a:t>
            </a:r>
          </a:p>
          <a:p>
            <a:pPr>
              <a:lnSpc>
                <a:spcPts val="3540"/>
              </a:lnSpc>
            </a:pPr>
            <a:r>
              <a:rPr lang="en-US" sz="3000">
                <a:solidFill>
                  <a:srgbClr val="000000"/>
                </a:solidFill>
                <a:latin typeface="HK Grotesk Bold"/>
              </a:rPr>
              <a:t>2.The user will go through login process where the file uploaded to the server undergoes face detection and face authentication is done.</a:t>
            </a:r>
          </a:p>
          <a:p>
            <a:pPr>
              <a:lnSpc>
                <a:spcPts val="3540"/>
              </a:lnSpc>
            </a:pPr>
            <a:r>
              <a:rPr lang="en-US" sz="3000">
                <a:solidFill>
                  <a:srgbClr val="000000"/>
                </a:solidFill>
                <a:latin typeface="HK Grotesk Bold"/>
              </a:rPr>
              <a:t>3.After successful login, assistant opens up user's data and shows the available features.</a:t>
            </a:r>
          </a:p>
          <a:p>
            <a:pPr>
              <a:lnSpc>
                <a:spcPts val="3540"/>
              </a:lnSpc>
            </a:pPr>
            <a:r>
              <a:rPr lang="en-US" sz="3000">
                <a:solidFill>
                  <a:srgbClr val="000000"/>
                </a:solidFill>
                <a:latin typeface="HK Grotesk Bold"/>
              </a:rPr>
              <a:t>4.When giving commands using speech function , the software converts the speech to text .</a:t>
            </a:r>
          </a:p>
          <a:p>
            <a:pPr>
              <a:lnSpc>
                <a:spcPts val="3540"/>
              </a:lnSpc>
            </a:pPr>
            <a:r>
              <a:rPr lang="en-US" sz="3000">
                <a:solidFill>
                  <a:srgbClr val="000000"/>
                </a:solidFill>
                <a:latin typeface="HK Grotesk Bold"/>
              </a:rPr>
              <a:t>5.Converted text is then converted to command that is understandable for computer. </a:t>
            </a:r>
          </a:p>
          <a:p>
            <a:pPr>
              <a:lnSpc>
                <a:spcPts val="3540"/>
              </a:lnSpc>
            </a:pPr>
            <a:r>
              <a:rPr lang="en-US" sz="3000">
                <a:solidFill>
                  <a:srgbClr val="000000"/>
                </a:solidFill>
                <a:latin typeface="HK Grotesk Bold"/>
              </a:rPr>
              <a:t>6.Now the mapped computer command, go to server through internet. Simultaneously, the speech is evaluated locally. </a:t>
            </a:r>
          </a:p>
          <a:p>
            <a:pPr>
              <a:lnSpc>
                <a:spcPts val="3540"/>
              </a:lnSpc>
            </a:pPr>
            <a:r>
              <a:rPr lang="en-US" sz="3000">
                <a:solidFill>
                  <a:srgbClr val="000000"/>
                </a:solidFill>
                <a:latin typeface="HK Grotesk Bold"/>
              </a:rPr>
              <a:t>7.The user will be shown with the response results for his requests like Deposit, transfers etc. enhancing their banking experience. </a:t>
            </a:r>
          </a:p>
          <a:p>
            <a:pPr algn="ctr">
              <a:lnSpc>
                <a:spcPts val="8345"/>
              </a:lnSpc>
              <a:spcBef>
                <a:spcPct val="0"/>
              </a:spcBef>
            </a:pPr>
            <a:endParaRPr lang="en-US" sz="3000">
              <a:solidFill>
                <a:srgbClr val="000000"/>
              </a:solidFill>
              <a:latin typeface="HK Grotesk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3"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2813734" y="4608158"/>
            <a:ext cx="13091187" cy="1517332"/>
          </a:xfrm>
          <a:prstGeom prst="rect">
            <a:avLst/>
          </a:prstGeom>
        </p:spPr>
        <p:txBody>
          <a:bodyPr lIns="0" tIns="0" rIns="0" bIns="0" rtlCol="0" anchor="t">
            <a:spAutoFit/>
          </a:bodyPr>
          <a:lstStyle/>
          <a:p>
            <a:pPr algn="ctr">
              <a:lnSpc>
                <a:spcPts val="11948"/>
              </a:lnSpc>
            </a:pPr>
            <a:r>
              <a:rPr lang="en-US" sz="10125">
                <a:solidFill>
                  <a:srgbClr val="FFFFFF"/>
                </a:solidFill>
                <a:latin typeface="HK Grotesk Bold"/>
              </a:rPr>
              <a:t>REAL TIME USAGE</a:t>
            </a:r>
          </a:p>
        </p:txBody>
      </p:sp>
      <p:pic>
        <p:nvPicPr>
          <p:cNvPr id="5" name="Picture 5"/>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892362" y="-3893829"/>
            <a:ext cx="7027814" cy="6254754"/>
          </a:xfrm>
          <a:prstGeom prst="rect">
            <a:avLst/>
          </a:prstGeom>
        </p:spPr>
      </p:pic>
      <p:pic>
        <p:nvPicPr>
          <p:cNvPr id="3" name="Picture 3"/>
          <p:cNvPicPr>
            <a:picLocks noChangeAspect="1"/>
          </p:cNvPicPr>
          <p:nvPr/>
        </p:nvPicPr>
        <p:blipFill>
          <a:blip r:embed="rId3"/>
          <a:srcRect/>
          <a:stretch>
            <a:fillRect/>
          </a:stretch>
        </p:blipFill>
        <p:spPr>
          <a:xfrm rot="9490257">
            <a:off x="-1517770" y="-379542"/>
            <a:ext cx="2546291" cy="2412611"/>
          </a:xfrm>
          <a:prstGeom prst="rect">
            <a:avLst/>
          </a:prstGeom>
        </p:spPr>
      </p:pic>
      <p:pic>
        <p:nvPicPr>
          <p:cNvPr id="4" name="Picture 4"/>
          <p:cNvPicPr>
            <a:picLocks noChangeAspect="1"/>
          </p:cNvPicPr>
          <p:nvPr/>
        </p:nvPicPr>
        <p:blipFill>
          <a:blip r:embed="rId4"/>
          <a:srcRect/>
          <a:stretch>
            <a:fillRect/>
          </a:stretch>
        </p:blipFill>
        <p:spPr>
          <a:xfrm rot="6148233">
            <a:off x="15592193" y="3749858"/>
            <a:ext cx="6861060" cy="6560888"/>
          </a:xfrm>
          <a:prstGeom prst="rect">
            <a:avLst/>
          </a:prstGeom>
        </p:spPr>
      </p:pic>
      <p:sp>
        <p:nvSpPr>
          <p:cNvPr id="5" name="TextBox 5"/>
          <p:cNvSpPr txBox="1"/>
          <p:nvPr/>
        </p:nvSpPr>
        <p:spPr>
          <a:xfrm>
            <a:off x="1385784" y="685824"/>
            <a:ext cx="9235582" cy="1191137"/>
          </a:xfrm>
          <a:prstGeom prst="rect">
            <a:avLst/>
          </a:prstGeom>
        </p:spPr>
        <p:txBody>
          <a:bodyPr lIns="0" tIns="0" rIns="0" bIns="0" rtlCol="0" anchor="t">
            <a:spAutoFit/>
          </a:bodyPr>
          <a:lstStyle/>
          <a:p>
            <a:pPr>
              <a:lnSpc>
                <a:spcPts val="9440"/>
              </a:lnSpc>
            </a:pPr>
            <a:r>
              <a:rPr lang="en-US" sz="8000">
                <a:solidFill>
                  <a:srgbClr val="4D1354"/>
                </a:solidFill>
                <a:latin typeface="HK Grotesk Bold"/>
              </a:rPr>
              <a:t>Real Time Usage</a:t>
            </a:r>
          </a:p>
        </p:txBody>
      </p:sp>
      <p:sp>
        <p:nvSpPr>
          <p:cNvPr id="6" name="TextBox 6"/>
          <p:cNvSpPr txBox="1"/>
          <p:nvPr/>
        </p:nvSpPr>
        <p:spPr>
          <a:xfrm>
            <a:off x="674443" y="1829335"/>
            <a:ext cx="15007803" cy="8597619"/>
          </a:xfrm>
          <a:prstGeom prst="rect">
            <a:avLst/>
          </a:prstGeom>
        </p:spPr>
        <p:txBody>
          <a:bodyPr lIns="0" tIns="0" rIns="0" bIns="0" rtlCol="0" anchor="t">
            <a:spAutoFit/>
          </a:bodyPr>
          <a:lstStyle/>
          <a:p>
            <a:pPr algn="just">
              <a:lnSpc>
                <a:spcPts val="3640"/>
              </a:lnSpc>
            </a:pPr>
            <a:endParaRPr/>
          </a:p>
          <a:p>
            <a:pPr algn="just">
              <a:lnSpc>
                <a:spcPts val="3640"/>
              </a:lnSpc>
            </a:pPr>
            <a:r>
              <a:rPr lang="en-US" sz="2600" spc="-26">
                <a:solidFill>
                  <a:srgbClr val="000000"/>
                </a:solidFill>
                <a:latin typeface="Assistant Regular Bold"/>
              </a:rPr>
              <a:t>BOB is the Banking Virtual Assistant that offers personalized experience to its users along with high security using Face Authentication. After securely recognizing the user , it will provide them with their daily reminders and personalized applications and services . BOB has the ability to guide the customers throughout the process of Banking solving various queries and also providing additional information from the basics. .</a:t>
            </a:r>
          </a:p>
          <a:p>
            <a:pPr algn="just">
              <a:lnSpc>
                <a:spcPts val="3640"/>
              </a:lnSpc>
            </a:pPr>
            <a:endParaRPr lang="en-US" sz="2600" spc="-26">
              <a:solidFill>
                <a:srgbClr val="000000"/>
              </a:solidFill>
              <a:latin typeface="Assistant Regular Bold"/>
            </a:endParaRPr>
          </a:p>
          <a:p>
            <a:pPr algn="just">
              <a:lnSpc>
                <a:spcPts val="3640"/>
              </a:lnSpc>
            </a:pPr>
            <a:r>
              <a:rPr lang="en-US" sz="2600" spc="-26">
                <a:solidFill>
                  <a:srgbClr val="000000"/>
                </a:solidFill>
                <a:latin typeface="Assistant Regular Bold"/>
              </a:rPr>
              <a:t>Features of BOB include:</a:t>
            </a:r>
          </a:p>
          <a:p>
            <a:pPr marL="561341" lvl="1" indent="-280670" algn="just">
              <a:lnSpc>
                <a:spcPts val="3640"/>
              </a:lnSpc>
              <a:buFont typeface="Arial"/>
              <a:buChar char="•"/>
            </a:pPr>
            <a:r>
              <a:rPr lang="en-US" sz="2600" spc="-26">
                <a:solidFill>
                  <a:srgbClr val="000000"/>
                </a:solidFill>
                <a:latin typeface="Assistant Regular Bold"/>
              </a:rPr>
              <a:t>Face authentication</a:t>
            </a:r>
          </a:p>
          <a:p>
            <a:pPr marL="561341" lvl="1" indent="-280670" algn="just">
              <a:lnSpc>
                <a:spcPts val="3640"/>
              </a:lnSpc>
              <a:buFont typeface="Arial"/>
              <a:buChar char="•"/>
            </a:pPr>
            <a:r>
              <a:rPr lang="en-US" sz="2600" spc="-26">
                <a:solidFill>
                  <a:srgbClr val="000000"/>
                </a:solidFill>
                <a:latin typeface="Assistant Regular Bold"/>
              </a:rPr>
              <a:t>Deep face analysis</a:t>
            </a:r>
          </a:p>
          <a:p>
            <a:pPr marL="561341" lvl="1" indent="-280670" algn="just">
              <a:lnSpc>
                <a:spcPts val="3640"/>
              </a:lnSpc>
              <a:buFont typeface="Arial"/>
              <a:buChar char="•"/>
            </a:pPr>
            <a:r>
              <a:rPr lang="en-US" sz="2600" spc="-26">
                <a:solidFill>
                  <a:srgbClr val="000000"/>
                </a:solidFill>
                <a:latin typeface="Assistant Regular Bold"/>
              </a:rPr>
              <a:t>Speech recognition</a:t>
            </a:r>
          </a:p>
          <a:p>
            <a:pPr marL="561341" lvl="1" indent="-280670" algn="just">
              <a:lnSpc>
                <a:spcPts val="3640"/>
              </a:lnSpc>
              <a:buFont typeface="Arial"/>
              <a:buChar char="•"/>
            </a:pPr>
            <a:r>
              <a:rPr lang="en-US" sz="2600" spc="-26">
                <a:solidFill>
                  <a:srgbClr val="000000"/>
                </a:solidFill>
                <a:latin typeface="Assistant Regular Bold"/>
              </a:rPr>
              <a:t>Register and Track complaints</a:t>
            </a:r>
          </a:p>
          <a:p>
            <a:pPr marL="561341" lvl="1" indent="-280670" algn="just">
              <a:lnSpc>
                <a:spcPts val="3640"/>
              </a:lnSpc>
              <a:buFont typeface="Arial"/>
              <a:buChar char="•"/>
            </a:pPr>
            <a:r>
              <a:rPr lang="en-US" sz="2600" spc="-26">
                <a:solidFill>
                  <a:srgbClr val="000000"/>
                </a:solidFill>
                <a:latin typeface="Assistant Regular Bold"/>
              </a:rPr>
              <a:t>Solving customer based queries</a:t>
            </a:r>
          </a:p>
          <a:p>
            <a:pPr marL="561341" lvl="1" indent="-280670" algn="just">
              <a:lnSpc>
                <a:spcPts val="3640"/>
              </a:lnSpc>
              <a:buFont typeface="Arial"/>
              <a:buChar char="•"/>
            </a:pPr>
            <a:r>
              <a:rPr lang="en-US" sz="2600" spc="-26">
                <a:solidFill>
                  <a:srgbClr val="000000"/>
                </a:solidFill>
                <a:latin typeface="Assistant Regular Bold"/>
              </a:rPr>
              <a:t>Provides information regarding Investment, insurance and loan plans</a:t>
            </a:r>
          </a:p>
          <a:p>
            <a:pPr marL="561341" lvl="1" indent="-280670" algn="just">
              <a:lnSpc>
                <a:spcPts val="3640"/>
              </a:lnSpc>
              <a:buFont typeface="Arial"/>
              <a:buChar char="•"/>
            </a:pPr>
            <a:r>
              <a:rPr lang="en-US" sz="2600" spc="-26">
                <a:solidFill>
                  <a:srgbClr val="000000"/>
                </a:solidFill>
                <a:latin typeface="Assistant Regular Bold"/>
              </a:rPr>
              <a:t>Personalized experiences providing General News, Adding reminders and query search via web browser</a:t>
            </a:r>
          </a:p>
          <a:p>
            <a:pPr marL="561341" lvl="1" indent="-280670" algn="just">
              <a:lnSpc>
                <a:spcPts val="3640"/>
              </a:lnSpc>
              <a:buFont typeface="Arial"/>
              <a:buChar char="•"/>
            </a:pPr>
            <a:r>
              <a:rPr lang="en-US" sz="2600" spc="-26">
                <a:solidFill>
                  <a:srgbClr val="000000"/>
                </a:solidFill>
                <a:latin typeface="Assistant Regular Bold"/>
              </a:rPr>
              <a:t>EMI and SIP calculator</a:t>
            </a:r>
          </a:p>
          <a:p>
            <a:pPr marL="561341" lvl="1" indent="-280670" algn="just">
              <a:lnSpc>
                <a:spcPts val="3640"/>
              </a:lnSpc>
              <a:buFont typeface="Arial"/>
              <a:buChar char="•"/>
            </a:pPr>
            <a:r>
              <a:rPr lang="en-US" sz="2600" spc="-26">
                <a:solidFill>
                  <a:srgbClr val="000000"/>
                </a:solidFill>
                <a:latin typeface="Assistant Regular Bold"/>
              </a:rPr>
              <a:t>Access to Computational and geographical questions</a:t>
            </a:r>
          </a:p>
          <a:p>
            <a:pPr marL="561341" lvl="1" indent="-280670" algn="just">
              <a:lnSpc>
                <a:spcPts val="3640"/>
              </a:lnSpc>
              <a:buFont typeface="Arial"/>
              <a:buChar char="•"/>
            </a:pPr>
            <a:r>
              <a:rPr lang="en-US" sz="2600" spc="-26">
                <a:solidFill>
                  <a:srgbClr val="000000"/>
                </a:solidFill>
                <a:latin typeface="Assistant Regular Bold"/>
              </a:rPr>
              <a:t>Access to Gmail, Google, Youtube.</a:t>
            </a:r>
          </a:p>
          <a:p>
            <a:pPr marL="561341" lvl="1" indent="-280670" algn="just">
              <a:lnSpc>
                <a:spcPts val="3640"/>
              </a:lnSpc>
              <a:buFont typeface="Arial"/>
              <a:buChar char="•"/>
            </a:pPr>
            <a:r>
              <a:rPr lang="en-US" sz="2600" spc="-26">
                <a:solidFill>
                  <a:srgbClr val="000000"/>
                </a:solidFill>
                <a:latin typeface="Assistant Regular Bold"/>
              </a:rPr>
              <a:t>Translating Languages</a:t>
            </a:r>
          </a:p>
          <a:p>
            <a:pPr>
              <a:lnSpc>
                <a:spcPts val="3040"/>
              </a:lnSpc>
              <a:spcBef>
                <a:spcPct val="0"/>
              </a:spcBef>
            </a:pPr>
            <a:endParaRPr lang="en-US" sz="2600" spc="-26">
              <a:solidFill>
                <a:srgbClr val="000000"/>
              </a:solidFill>
              <a:latin typeface="Assistant Regular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7467" r="3744"/>
          <a:stretch>
            <a:fillRect/>
          </a:stretch>
        </p:blipFill>
        <p:spPr>
          <a:xfrm>
            <a:off x="11142639" y="885313"/>
            <a:ext cx="7625043" cy="8516373"/>
          </a:xfrm>
          <a:prstGeom prst="rect">
            <a:avLst/>
          </a:prstGeom>
        </p:spPr>
      </p:pic>
      <p:sp>
        <p:nvSpPr>
          <p:cNvPr id="3" name="TextBox 3"/>
          <p:cNvSpPr txBox="1"/>
          <p:nvPr/>
        </p:nvSpPr>
        <p:spPr>
          <a:xfrm>
            <a:off x="2329404" y="226721"/>
            <a:ext cx="9235582" cy="1191137"/>
          </a:xfrm>
          <a:prstGeom prst="rect">
            <a:avLst/>
          </a:prstGeom>
        </p:spPr>
        <p:txBody>
          <a:bodyPr lIns="0" tIns="0" rIns="0" bIns="0" rtlCol="0" anchor="t">
            <a:spAutoFit/>
          </a:bodyPr>
          <a:lstStyle/>
          <a:p>
            <a:pPr>
              <a:lnSpc>
                <a:spcPts val="9440"/>
              </a:lnSpc>
            </a:pPr>
            <a:r>
              <a:rPr lang="en-US" sz="8000">
                <a:solidFill>
                  <a:srgbClr val="4D1354"/>
                </a:solidFill>
                <a:latin typeface="HK Grotesk Bold"/>
              </a:rPr>
              <a:t>Requirements</a:t>
            </a:r>
          </a:p>
        </p:txBody>
      </p:sp>
      <p:sp>
        <p:nvSpPr>
          <p:cNvPr id="4" name="TextBox 4"/>
          <p:cNvSpPr txBox="1"/>
          <p:nvPr/>
        </p:nvSpPr>
        <p:spPr>
          <a:xfrm>
            <a:off x="1028700" y="1532188"/>
            <a:ext cx="8115300" cy="9279721"/>
          </a:xfrm>
          <a:prstGeom prst="rect">
            <a:avLst/>
          </a:prstGeom>
        </p:spPr>
        <p:txBody>
          <a:bodyPr lIns="0" tIns="0" rIns="0" bIns="0" rtlCol="0" anchor="t">
            <a:spAutoFit/>
          </a:bodyPr>
          <a:lstStyle/>
          <a:p>
            <a:pPr>
              <a:lnSpc>
                <a:spcPts val="5039"/>
              </a:lnSpc>
            </a:pPr>
            <a:r>
              <a:rPr lang="en-US" sz="3599" spc="-35">
                <a:solidFill>
                  <a:srgbClr val="000000"/>
                </a:solidFill>
                <a:latin typeface="Assistant Regular Bold"/>
              </a:rPr>
              <a:t>Modules Used:</a:t>
            </a:r>
          </a:p>
          <a:p>
            <a:pPr>
              <a:lnSpc>
                <a:spcPts val="4479"/>
              </a:lnSpc>
            </a:pPr>
            <a:r>
              <a:rPr lang="en-US" sz="3199" spc="-31">
                <a:solidFill>
                  <a:srgbClr val="000000"/>
                </a:solidFill>
                <a:latin typeface="Assistant Regular Bold"/>
              </a:rPr>
              <a:t>requests , bs4 </a:t>
            </a:r>
          </a:p>
          <a:p>
            <a:pPr>
              <a:lnSpc>
                <a:spcPts val="4479"/>
              </a:lnSpc>
            </a:pPr>
            <a:r>
              <a:rPr lang="en-US" sz="3199" spc="-31">
                <a:solidFill>
                  <a:srgbClr val="000000"/>
                </a:solidFill>
                <a:latin typeface="Assistant Regular Bold"/>
              </a:rPr>
              <a:t>Wikipedia-API</a:t>
            </a:r>
          </a:p>
          <a:p>
            <a:pPr>
              <a:lnSpc>
                <a:spcPts val="4479"/>
              </a:lnSpc>
            </a:pPr>
            <a:r>
              <a:rPr lang="en-US" sz="3199" spc="-31">
                <a:solidFill>
                  <a:srgbClr val="000000"/>
                </a:solidFill>
                <a:latin typeface="Assistant Regular Bold"/>
              </a:rPr>
              <a:t>gtts </a:t>
            </a:r>
          </a:p>
          <a:p>
            <a:pPr>
              <a:lnSpc>
                <a:spcPts val="4479"/>
              </a:lnSpc>
            </a:pPr>
            <a:r>
              <a:rPr lang="en-US" sz="3199" spc="-31">
                <a:solidFill>
                  <a:srgbClr val="000000"/>
                </a:solidFill>
                <a:latin typeface="Assistant Regular Bold"/>
              </a:rPr>
              <a:t>deepface</a:t>
            </a:r>
          </a:p>
          <a:p>
            <a:pPr>
              <a:lnSpc>
                <a:spcPts val="4479"/>
              </a:lnSpc>
            </a:pPr>
            <a:r>
              <a:rPr lang="en-US" sz="3199" spc="-31">
                <a:solidFill>
                  <a:srgbClr val="000000"/>
                </a:solidFill>
                <a:latin typeface="Assistant Regular Bold"/>
              </a:rPr>
              <a:t>pyowm, pygame </a:t>
            </a:r>
          </a:p>
          <a:p>
            <a:pPr>
              <a:lnSpc>
                <a:spcPts val="4479"/>
              </a:lnSpc>
            </a:pPr>
            <a:r>
              <a:rPr lang="en-US" sz="3199" spc="-31">
                <a:solidFill>
                  <a:srgbClr val="000000"/>
                </a:solidFill>
                <a:latin typeface="Assistant Regular Bold"/>
              </a:rPr>
              <a:t>console , playsound </a:t>
            </a:r>
          </a:p>
          <a:p>
            <a:pPr>
              <a:lnSpc>
                <a:spcPts val="4479"/>
              </a:lnSpc>
            </a:pPr>
            <a:r>
              <a:rPr lang="en-US" sz="3199" spc="-31">
                <a:solidFill>
                  <a:srgbClr val="000000"/>
                </a:solidFill>
                <a:latin typeface="Assistant Regular Bold"/>
              </a:rPr>
              <a:t>SpeechRecognition, pyaudio </a:t>
            </a:r>
          </a:p>
          <a:p>
            <a:pPr>
              <a:lnSpc>
                <a:spcPts val="4479"/>
              </a:lnSpc>
            </a:pPr>
            <a:r>
              <a:rPr lang="en-US" sz="3199" spc="-31">
                <a:solidFill>
                  <a:srgbClr val="000000"/>
                </a:solidFill>
                <a:latin typeface="Assistant Regular Bold"/>
              </a:rPr>
              <a:t>opencv-python</a:t>
            </a:r>
          </a:p>
          <a:p>
            <a:pPr>
              <a:lnSpc>
                <a:spcPts val="4479"/>
              </a:lnSpc>
            </a:pPr>
            <a:r>
              <a:rPr lang="en-US" sz="3199" spc="-31">
                <a:solidFill>
                  <a:srgbClr val="000000"/>
                </a:solidFill>
                <a:latin typeface="Assistant Regular Bold"/>
              </a:rPr>
              <a:t>opencv-contrib-python</a:t>
            </a:r>
          </a:p>
          <a:p>
            <a:pPr>
              <a:lnSpc>
                <a:spcPts val="4479"/>
              </a:lnSpc>
            </a:pPr>
            <a:r>
              <a:rPr lang="en-US" sz="3199" spc="-31">
                <a:solidFill>
                  <a:srgbClr val="000000"/>
                </a:solidFill>
                <a:latin typeface="Assistant Regular Bold"/>
              </a:rPr>
              <a:t>Pillow, numpy </a:t>
            </a:r>
          </a:p>
          <a:p>
            <a:pPr>
              <a:lnSpc>
                <a:spcPts val="4479"/>
              </a:lnSpc>
            </a:pPr>
            <a:r>
              <a:rPr lang="en-US" sz="3199" spc="-31">
                <a:solidFill>
                  <a:srgbClr val="000000"/>
                </a:solidFill>
                <a:latin typeface="Assistant Regular Bold"/>
              </a:rPr>
              <a:t>time , os</a:t>
            </a:r>
          </a:p>
          <a:p>
            <a:pPr>
              <a:lnSpc>
                <a:spcPts val="4479"/>
              </a:lnSpc>
            </a:pPr>
            <a:r>
              <a:rPr lang="en-US" sz="3199" spc="-31">
                <a:solidFill>
                  <a:srgbClr val="000000"/>
                </a:solidFill>
                <a:latin typeface="Assistant Regular Bold"/>
              </a:rPr>
              <a:t>webbrowser</a:t>
            </a:r>
          </a:p>
          <a:p>
            <a:pPr>
              <a:lnSpc>
                <a:spcPts val="4479"/>
              </a:lnSpc>
            </a:pPr>
            <a:r>
              <a:rPr lang="en-US" sz="3199" spc="-31">
                <a:solidFill>
                  <a:srgbClr val="000000"/>
                </a:solidFill>
                <a:latin typeface="Assistant Regular Bold"/>
              </a:rPr>
              <a:t>datetime</a:t>
            </a:r>
          </a:p>
          <a:p>
            <a:pPr>
              <a:lnSpc>
                <a:spcPts val="4479"/>
              </a:lnSpc>
            </a:pPr>
            <a:r>
              <a:rPr lang="en-US" sz="3199" spc="-31">
                <a:solidFill>
                  <a:srgbClr val="000000"/>
                </a:solidFill>
                <a:latin typeface="Assistant Regular Bold"/>
              </a:rPr>
              <a:t>urllib.request</a:t>
            </a:r>
          </a:p>
          <a:p>
            <a:pPr>
              <a:lnSpc>
                <a:spcPts val="3098"/>
              </a:lnSpc>
            </a:pPr>
            <a:endParaRPr lang="en-US" sz="3199" spc="-31">
              <a:solidFill>
                <a:srgbClr val="000000"/>
              </a:solidFill>
              <a:latin typeface="Assistant Regular Bold"/>
            </a:endParaRPr>
          </a:p>
          <a:p>
            <a:pPr>
              <a:lnSpc>
                <a:spcPts val="3098"/>
              </a:lnSpc>
              <a:spcBef>
                <a:spcPct val="0"/>
              </a:spcBef>
            </a:pPr>
            <a:endParaRPr lang="en-US" sz="3199" spc="-31">
              <a:solidFill>
                <a:srgbClr val="000000"/>
              </a:solidFill>
              <a:latin typeface="Assistant Regular Bold"/>
            </a:endParaRPr>
          </a:p>
        </p:txBody>
      </p:sp>
      <p:sp>
        <p:nvSpPr>
          <p:cNvPr id="5" name="TextBox 5"/>
          <p:cNvSpPr txBox="1"/>
          <p:nvPr/>
        </p:nvSpPr>
        <p:spPr>
          <a:xfrm>
            <a:off x="6341528" y="2280208"/>
            <a:ext cx="7071193" cy="7400439"/>
          </a:xfrm>
          <a:prstGeom prst="rect">
            <a:avLst/>
          </a:prstGeom>
        </p:spPr>
        <p:txBody>
          <a:bodyPr lIns="0" tIns="0" rIns="0" bIns="0" rtlCol="0" anchor="t">
            <a:spAutoFit/>
          </a:bodyPr>
          <a:lstStyle/>
          <a:p>
            <a:pPr>
              <a:lnSpc>
                <a:spcPts val="5324"/>
              </a:lnSpc>
            </a:pPr>
            <a:r>
              <a:rPr lang="en-US" sz="3803" spc="-38">
                <a:solidFill>
                  <a:srgbClr val="000000"/>
                </a:solidFill>
                <a:latin typeface="Assistant Regular Bold"/>
              </a:rPr>
              <a:t>Tools  Used:</a:t>
            </a:r>
          </a:p>
          <a:p>
            <a:pPr>
              <a:lnSpc>
                <a:spcPts val="4875"/>
              </a:lnSpc>
            </a:pPr>
            <a:r>
              <a:rPr lang="en-US" sz="3482" spc="-34">
                <a:solidFill>
                  <a:srgbClr val="000000"/>
                </a:solidFill>
                <a:latin typeface="Assistant Regular Bold"/>
              </a:rPr>
              <a:t>Visual Studio Code</a:t>
            </a:r>
          </a:p>
          <a:p>
            <a:pPr>
              <a:lnSpc>
                <a:spcPts val="4875"/>
              </a:lnSpc>
            </a:pPr>
            <a:r>
              <a:rPr lang="en-US" sz="3482" spc="-34">
                <a:solidFill>
                  <a:srgbClr val="000000"/>
                </a:solidFill>
                <a:latin typeface="Assistant Regular Bold"/>
              </a:rPr>
              <a:t>Github</a:t>
            </a:r>
          </a:p>
          <a:p>
            <a:pPr>
              <a:lnSpc>
                <a:spcPts val="4875"/>
              </a:lnSpc>
            </a:pPr>
            <a:r>
              <a:rPr lang="en-US" sz="3482" spc="-34">
                <a:solidFill>
                  <a:srgbClr val="000000"/>
                </a:solidFill>
                <a:latin typeface="Assistant Regular Bold"/>
              </a:rPr>
              <a:t>Microsoft Azure Cognitive Services(Translator)</a:t>
            </a:r>
          </a:p>
          <a:p>
            <a:pPr>
              <a:lnSpc>
                <a:spcPts val="4875"/>
              </a:lnSpc>
            </a:pPr>
            <a:endParaRPr lang="en-US" sz="3482" spc="-34">
              <a:solidFill>
                <a:srgbClr val="000000"/>
              </a:solidFill>
              <a:latin typeface="Assistant Regular Bold"/>
            </a:endParaRPr>
          </a:p>
          <a:p>
            <a:pPr>
              <a:lnSpc>
                <a:spcPts val="5324"/>
              </a:lnSpc>
            </a:pPr>
            <a:r>
              <a:rPr lang="en-US" sz="3803" spc="-38">
                <a:solidFill>
                  <a:srgbClr val="000000"/>
                </a:solidFill>
                <a:latin typeface="Assistant Regular Bold"/>
              </a:rPr>
              <a:t>Language Used: </a:t>
            </a:r>
          </a:p>
          <a:p>
            <a:pPr>
              <a:lnSpc>
                <a:spcPts val="4875"/>
              </a:lnSpc>
            </a:pPr>
            <a:r>
              <a:rPr lang="en-US" sz="3482" spc="-34">
                <a:solidFill>
                  <a:srgbClr val="000000"/>
                </a:solidFill>
                <a:latin typeface="Assistant Regular Bold"/>
              </a:rPr>
              <a:t>Python</a:t>
            </a:r>
          </a:p>
          <a:p>
            <a:pPr>
              <a:lnSpc>
                <a:spcPts val="4875"/>
              </a:lnSpc>
            </a:pPr>
            <a:endParaRPr lang="en-US" sz="3482" spc="-34">
              <a:solidFill>
                <a:srgbClr val="000000"/>
              </a:solidFill>
              <a:latin typeface="Assistant Regular Bold"/>
            </a:endParaRPr>
          </a:p>
          <a:p>
            <a:pPr>
              <a:lnSpc>
                <a:spcPts val="5324"/>
              </a:lnSpc>
            </a:pPr>
            <a:r>
              <a:rPr lang="en-US" sz="3803" spc="-38">
                <a:solidFill>
                  <a:srgbClr val="000000"/>
                </a:solidFill>
                <a:latin typeface="Assistant Regular Bold"/>
              </a:rPr>
              <a:t>Framework Used:</a:t>
            </a:r>
          </a:p>
          <a:p>
            <a:pPr>
              <a:lnSpc>
                <a:spcPts val="4875"/>
              </a:lnSpc>
            </a:pPr>
            <a:r>
              <a:rPr lang="en-US" sz="3482" spc="-34">
                <a:solidFill>
                  <a:srgbClr val="000000"/>
                </a:solidFill>
                <a:latin typeface="Assistant Regular Bold"/>
              </a:rPr>
              <a:t>Streamlit</a:t>
            </a:r>
          </a:p>
          <a:p>
            <a:pPr>
              <a:lnSpc>
                <a:spcPts val="3466"/>
              </a:lnSpc>
              <a:spcBef>
                <a:spcPct val="0"/>
              </a:spcBef>
            </a:pPr>
            <a:endParaRPr lang="en-US" sz="3482" spc="-34">
              <a:solidFill>
                <a:srgbClr val="000000"/>
              </a:solidFill>
              <a:latin typeface="Assistant Regular Bold"/>
            </a:endParaRP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pic>
        <p:nvPicPr>
          <p:cNvPr id="7" name="Picture 7"/>
          <p:cNvPicPr>
            <a:picLocks noChangeAspect="1"/>
          </p:cNvPicPr>
          <p:nvPr/>
        </p:nvPicPr>
        <p:blipFill>
          <a:blip r:embed="rId6"/>
          <a:srcRect t="1902" b="1902"/>
          <a:stretch>
            <a:fillRect/>
          </a:stretch>
        </p:blipFill>
        <p:spPr>
          <a:xfrm>
            <a:off x="2408718" y="2024523"/>
            <a:ext cx="13806589" cy="7635282"/>
          </a:xfrm>
          <a:prstGeom prst="rect">
            <a:avLst/>
          </a:prstGeom>
        </p:spPr>
      </p:pic>
      <p:sp>
        <p:nvSpPr>
          <p:cNvPr id="8" name="TextBox 8"/>
          <p:cNvSpPr txBox="1"/>
          <p:nvPr/>
        </p:nvSpPr>
        <p:spPr>
          <a:xfrm>
            <a:off x="4921927" y="372172"/>
            <a:ext cx="8780171" cy="1179706"/>
          </a:xfrm>
          <a:prstGeom prst="rect">
            <a:avLst/>
          </a:prstGeom>
        </p:spPr>
        <p:txBody>
          <a:bodyPr lIns="0" tIns="0" rIns="0" bIns="0" rtlCol="0" anchor="t">
            <a:spAutoFit/>
          </a:bodyPr>
          <a:lstStyle/>
          <a:p>
            <a:pPr algn="ctr">
              <a:lnSpc>
                <a:spcPts val="9619"/>
              </a:lnSpc>
            </a:pPr>
            <a:r>
              <a:rPr lang="en-US" sz="6871">
                <a:solidFill>
                  <a:srgbClr val="FFFFFF"/>
                </a:solidFill>
                <a:latin typeface="Canva Sans Bold"/>
              </a:rPr>
              <a:t>System Architecture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11191169" y="-1642780"/>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7285004" y="-498181"/>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5" name="TextBox 5"/>
          <p:cNvSpPr txBox="1"/>
          <p:nvPr/>
        </p:nvSpPr>
        <p:spPr>
          <a:xfrm>
            <a:off x="1751353" y="2299142"/>
            <a:ext cx="11842946" cy="8679441"/>
          </a:xfrm>
          <a:prstGeom prst="rect">
            <a:avLst/>
          </a:prstGeom>
        </p:spPr>
        <p:txBody>
          <a:bodyPr lIns="0" tIns="0" rIns="0" bIns="0" rtlCol="0" anchor="t">
            <a:spAutoFit/>
          </a:bodyPr>
          <a:lstStyle/>
          <a:p>
            <a:pPr algn="just">
              <a:lnSpc>
                <a:spcPts val="4597"/>
              </a:lnSpc>
            </a:pPr>
            <a:endParaRPr/>
          </a:p>
          <a:p>
            <a:pPr algn="just">
              <a:lnSpc>
                <a:spcPts val="4597"/>
              </a:lnSpc>
            </a:pPr>
            <a:r>
              <a:rPr lang="en-US" sz="3895">
                <a:solidFill>
                  <a:srgbClr val="FFFFFF"/>
                </a:solidFill>
                <a:latin typeface="HK Grotesk Bold"/>
              </a:rPr>
              <a:t>In the Proposed System architecture , system's camera captures the photo of the user and then it trains the models for the images stored in the database with respective to the features of the person. In the detection section it detects the face based on the haarxml file which has some pre-defined features of face. After detecting the face, it will start extracting the features of the face. By considering the features the images are classified accordingly. These classified images are compared with the trained models. If it matches the user can access the virtual assistance.</a:t>
            </a:r>
          </a:p>
          <a:p>
            <a:pPr>
              <a:lnSpc>
                <a:spcPts val="9452"/>
              </a:lnSpc>
            </a:pPr>
            <a:endParaRPr lang="en-US" sz="3895">
              <a:solidFill>
                <a:srgbClr val="FFFFFF"/>
              </a:solidFill>
              <a:latin typeface="HK Grotesk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13119">
            <a:off x="13667511" y="-2216185"/>
            <a:ext cx="5583018" cy="5338761"/>
          </a:xfrm>
          <a:prstGeom prst="rect">
            <a:avLst/>
          </a:prstGeom>
        </p:spPr>
      </p:pic>
      <p:pic>
        <p:nvPicPr>
          <p:cNvPr id="3" name="Picture 3"/>
          <p:cNvPicPr>
            <a:picLocks noChangeAspect="1"/>
          </p:cNvPicPr>
          <p:nvPr/>
        </p:nvPicPr>
        <p:blipFill>
          <a:blip r:embed="rId2"/>
          <a:srcRect/>
          <a:stretch>
            <a:fillRect/>
          </a:stretch>
        </p:blipFill>
        <p:spPr>
          <a:xfrm rot="6959566">
            <a:off x="-658621" y="-121002"/>
            <a:ext cx="2895099" cy="2768439"/>
          </a:xfrm>
          <a:prstGeom prst="rect">
            <a:avLst/>
          </a:prstGeom>
        </p:spPr>
      </p:pic>
      <p:grpSp>
        <p:nvGrpSpPr>
          <p:cNvPr id="4" name="Group 4"/>
          <p:cNvGrpSpPr/>
          <p:nvPr/>
        </p:nvGrpSpPr>
        <p:grpSpPr>
          <a:xfrm>
            <a:off x="788929" y="2710475"/>
            <a:ext cx="5156171" cy="6901874"/>
            <a:chOff x="0" y="0"/>
            <a:chExt cx="1358004" cy="1817778"/>
          </a:xfrm>
        </p:grpSpPr>
        <p:sp>
          <p:nvSpPr>
            <p:cNvPr id="5" name="Freeform 5"/>
            <p:cNvSpPr/>
            <p:nvPr/>
          </p:nvSpPr>
          <p:spPr>
            <a:xfrm>
              <a:off x="0" y="0"/>
              <a:ext cx="1358004" cy="1817778"/>
            </a:xfrm>
            <a:custGeom>
              <a:avLst/>
              <a:gdLst/>
              <a:ahLst/>
              <a:cxnLst/>
              <a:rect l="l" t="t" r="r" b="b"/>
              <a:pathLst>
                <a:path w="1358004" h="1817778">
                  <a:moveTo>
                    <a:pt x="0" y="0"/>
                  </a:moveTo>
                  <a:lnTo>
                    <a:pt x="1358004" y="0"/>
                  </a:lnTo>
                  <a:lnTo>
                    <a:pt x="1358004" y="1817778"/>
                  </a:lnTo>
                  <a:lnTo>
                    <a:pt x="0" y="1817778"/>
                  </a:lnTo>
                  <a:close/>
                </a:path>
              </a:pathLst>
            </a:custGeom>
            <a:solidFill>
              <a:srgbClr val="4D1354"/>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2667534" y="706045"/>
            <a:ext cx="8975401" cy="1123871"/>
          </a:xfrm>
          <a:prstGeom prst="rect">
            <a:avLst/>
          </a:prstGeom>
        </p:spPr>
        <p:txBody>
          <a:bodyPr lIns="0" tIns="0" rIns="0" bIns="0" rtlCol="0" anchor="t">
            <a:spAutoFit/>
          </a:bodyPr>
          <a:lstStyle/>
          <a:p>
            <a:pPr>
              <a:lnSpc>
                <a:spcPts val="8813"/>
              </a:lnSpc>
            </a:pPr>
            <a:r>
              <a:rPr lang="en-US" sz="7468">
                <a:solidFill>
                  <a:srgbClr val="731F7D"/>
                </a:solidFill>
                <a:latin typeface="HK Grotesk Bold"/>
              </a:rPr>
              <a:t>Module Description</a:t>
            </a:r>
          </a:p>
        </p:txBody>
      </p:sp>
      <p:grpSp>
        <p:nvGrpSpPr>
          <p:cNvPr id="8" name="Group 8"/>
          <p:cNvGrpSpPr/>
          <p:nvPr/>
        </p:nvGrpSpPr>
        <p:grpSpPr>
          <a:xfrm>
            <a:off x="6555798" y="2710475"/>
            <a:ext cx="5176404" cy="6901874"/>
            <a:chOff x="0" y="0"/>
            <a:chExt cx="1363333" cy="1817778"/>
          </a:xfrm>
        </p:grpSpPr>
        <p:sp>
          <p:nvSpPr>
            <p:cNvPr id="9" name="Freeform 9"/>
            <p:cNvSpPr/>
            <p:nvPr/>
          </p:nvSpPr>
          <p:spPr>
            <a:xfrm>
              <a:off x="0" y="0"/>
              <a:ext cx="1363333" cy="1817778"/>
            </a:xfrm>
            <a:custGeom>
              <a:avLst/>
              <a:gdLst/>
              <a:ahLst/>
              <a:cxnLst/>
              <a:rect l="l" t="t" r="r" b="b"/>
              <a:pathLst>
                <a:path w="1363333" h="1817778">
                  <a:moveTo>
                    <a:pt x="0" y="0"/>
                  </a:moveTo>
                  <a:lnTo>
                    <a:pt x="1363333" y="0"/>
                  </a:lnTo>
                  <a:lnTo>
                    <a:pt x="1363333" y="1817778"/>
                  </a:lnTo>
                  <a:lnTo>
                    <a:pt x="0" y="1817778"/>
                  </a:lnTo>
                  <a:close/>
                </a:path>
              </a:pathLst>
            </a:custGeom>
            <a:solidFill>
              <a:srgbClr val="4D135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341802" y="2710475"/>
            <a:ext cx="5085447" cy="6901874"/>
            <a:chOff x="0" y="0"/>
            <a:chExt cx="1339377" cy="1817778"/>
          </a:xfrm>
        </p:grpSpPr>
        <p:sp>
          <p:nvSpPr>
            <p:cNvPr id="12" name="Freeform 12"/>
            <p:cNvSpPr/>
            <p:nvPr/>
          </p:nvSpPr>
          <p:spPr>
            <a:xfrm>
              <a:off x="0" y="0"/>
              <a:ext cx="1339377" cy="1817778"/>
            </a:xfrm>
            <a:custGeom>
              <a:avLst/>
              <a:gdLst/>
              <a:ahLst/>
              <a:cxnLst/>
              <a:rect l="l" t="t" r="r" b="b"/>
              <a:pathLst>
                <a:path w="1339377" h="1817778">
                  <a:moveTo>
                    <a:pt x="0" y="0"/>
                  </a:moveTo>
                  <a:lnTo>
                    <a:pt x="1339377" y="0"/>
                  </a:lnTo>
                  <a:lnTo>
                    <a:pt x="1339377" y="1817778"/>
                  </a:lnTo>
                  <a:lnTo>
                    <a:pt x="0" y="1817778"/>
                  </a:lnTo>
                  <a:close/>
                </a:path>
              </a:pathLst>
            </a:custGeom>
            <a:solidFill>
              <a:srgbClr val="4D1354"/>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6773153" y="2911165"/>
            <a:ext cx="4741694" cy="6443345"/>
          </a:xfrm>
          <a:prstGeom prst="rect">
            <a:avLst/>
          </a:prstGeom>
        </p:spPr>
        <p:txBody>
          <a:bodyPr lIns="0" tIns="0" rIns="0" bIns="0" rtlCol="0" anchor="t">
            <a:spAutoFit/>
          </a:bodyPr>
          <a:lstStyle/>
          <a:p>
            <a:pPr algn="ctr">
              <a:lnSpc>
                <a:spcPts val="4200"/>
              </a:lnSpc>
            </a:pPr>
            <a:r>
              <a:rPr lang="en-US" sz="3000">
                <a:solidFill>
                  <a:srgbClr val="FFFFFF"/>
                </a:solidFill>
                <a:latin typeface="Canva Sans"/>
              </a:rPr>
              <a:t>SPEECH RECOGNITION</a:t>
            </a:r>
          </a:p>
          <a:p>
            <a:pPr algn="ctr">
              <a:lnSpc>
                <a:spcPts val="4200"/>
              </a:lnSpc>
            </a:pPr>
            <a:endParaRPr lang="en-US" sz="3000">
              <a:solidFill>
                <a:srgbClr val="FFFFFF"/>
              </a:solidFill>
              <a:latin typeface="Canva Sans"/>
            </a:endParaRPr>
          </a:p>
          <a:p>
            <a:pPr algn="just">
              <a:lnSpc>
                <a:spcPts val="4200"/>
              </a:lnSpc>
            </a:pPr>
            <a:r>
              <a:rPr lang="en-US" sz="3000">
                <a:solidFill>
                  <a:srgbClr val="FFFFFF"/>
                </a:solidFill>
                <a:latin typeface="Canva Sans"/>
              </a:rPr>
              <a:t>Speech is recognized using speech_recognition module and other packages like pyaudio. Using speech recognition, user’s input is captured by the microphone and speech function is then converted to text format.</a:t>
            </a:r>
          </a:p>
          <a:p>
            <a:pPr algn="ctr">
              <a:lnSpc>
                <a:spcPts val="4759"/>
              </a:lnSpc>
            </a:pPr>
            <a:endParaRPr lang="en-US" sz="3000">
              <a:solidFill>
                <a:srgbClr val="FFFFFF"/>
              </a:solidFill>
              <a:latin typeface="Canva Sans"/>
            </a:endParaRPr>
          </a:p>
        </p:txBody>
      </p:sp>
      <p:sp>
        <p:nvSpPr>
          <p:cNvPr id="15" name="TextBox 15"/>
          <p:cNvSpPr txBox="1"/>
          <p:nvPr/>
        </p:nvSpPr>
        <p:spPr>
          <a:xfrm>
            <a:off x="12797377" y="2911165"/>
            <a:ext cx="4174298" cy="5376545"/>
          </a:xfrm>
          <a:prstGeom prst="rect">
            <a:avLst/>
          </a:prstGeom>
        </p:spPr>
        <p:txBody>
          <a:bodyPr lIns="0" tIns="0" rIns="0" bIns="0" rtlCol="0" anchor="t">
            <a:spAutoFit/>
          </a:bodyPr>
          <a:lstStyle/>
          <a:p>
            <a:pPr algn="just">
              <a:lnSpc>
                <a:spcPts val="4200"/>
              </a:lnSpc>
            </a:pPr>
            <a:r>
              <a:rPr lang="en-US" sz="3000">
                <a:solidFill>
                  <a:srgbClr val="FFFFFF"/>
                </a:solidFill>
                <a:latin typeface="Canva Sans"/>
              </a:rPr>
              <a:t>SPEECH TO TEXT</a:t>
            </a:r>
          </a:p>
          <a:p>
            <a:pPr algn="just">
              <a:lnSpc>
                <a:spcPts val="4200"/>
              </a:lnSpc>
            </a:pPr>
            <a:endParaRPr lang="en-US" sz="3000">
              <a:solidFill>
                <a:srgbClr val="FFFFFF"/>
              </a:solidFill>
              <a:latin typeface="Canva Sans"/>
            </a:endParaRPr>
          </a:p>
          <a:p>
            <a:pPr algn="just">
              <a:lnSpc>
                <a:spcPts val="4200"/>
              </a:lnSpc>
            </a:pPr>
            <a:r>
              <a:rPr lang="en-US" sz="3000">
                <a:solidFill>
                  <a:srgbClr val="FFFFFF"/>
                </a:solidFill>
                <a:latin typeface="Canva Sans"/>
              </a:rPr>
              <a:t>Command in the form of speech is converted to text for the program to interpret user’s need. It is done by speech to text synthesizer.</a:t>
            </a:r>
          </a:p>
          <a:p>
            <a:pPr algn="ctr">
              <a:lnSpc>
                <a:spcPts val="4759"/>
              </a:lnSpc>
            </a:pPr>
            <a:endParaRPr lang="en-US" sz="3000">
              <a:solidFill>
                <a:srgbClr val="FFFFFF"/>
              </a:solidFill>
              <a:latin typeface="Canva Sans"/>
            </a:endParaRPr>
          </a:p>
        </p:txBody>
      </p:sp>
      <p:sp>
        <p:nvSpPr>
          <p:cNvPr id="16" name="TextBox 16"/>
          <p:cNvSpPr txBox="1"/>
          <p:nvPr/>
        </p:nvSpPr>
        <p:spPr>
          <a:xfrm>
            <a:off x="1028700" y="2911165"/>
            <a:ext cx="4270241" cy="6897191"/>
          </a:xfrm>
          <a:prstGeom prst="rect">
            <a:avLst/>
          </a:prstGeom>
        </p:spPr>
        <p:txBody>
          <a:bodyPr lIns="0" tIns="0" rIns="0" bIns="0" rtlCol="0" anchor="t">
            <a:spAutoFit/>
          </a:bodyPr>
          <a:lstStyle/>
          <a:p>
            <a:pPr algn="ctr">
              <a:lnSpc>
                <a:spcPts val="4200"/>
              </a:lnSpc>
            </a:pPr>
            <a:r>
              <a:rPr lang="en-US" sz="3000">
                <a:solidFill>
                  <a:srgbClr val="FFFFFF"/>
                </a:solidFill>
                <a:latin typeface="Canva Sans"/>
              </a:rPr>
              <a:t>FACE RECOGNITION</a:t>
            </a:r>
          </a:p>
          <a:p>
            <a:pPr algn="ctr">
              <a:lnSpc>
                <a:spcPts val="4200"/>
              </a:lnSpc>
            </a:pPr>
            <a:endParaRPr lang="en-US" sz="3000">
              <a:solidFill>
                <a:srgbClr val="FFFFFF"/>
              </a:solidFill>
              <a:latin typeface="Canva Sans"/>
            </a:endParaRPr>
          </a:p>
          <a:p>
            <a:pPr algn="just">
              <a:lnSpc>
                <a:spcPts val="4200"/>
              </a:lnSpc>
            </a:pPr>
            <a:r>
              <a:rPr lang="en-US" sz="3000">
                <a:solidFill>
                  <a:srgbClr val="FFFFFF"/>
                </a:solidFill>
                <a:latin typeface="Canva Sans"/>
              </a:rPr>
              <a:t>Face is recognized with the help of face recognition module. OpenCV detects the face by Haar Cascade algorithm.</a:t>
            </a:r>
          </a:p>
          <a:p>
            <a:pPr algn="just">
              <a:lnSpc>
                <a:spcPts val="4200"/>
              </a:lnSpc>
            </a:pPr>
            <a:r>
              <a:rPr lang="en-US" sz="3000">
                <a:solidFill>
                  <a:srgbClr val="FFFFFF"/>
                </a:solidFill>
                <a:latin typeface="Canva Sans"/>
              </a:rPr>
              <a:t>After recognizing the face it permits to interact with virtual assistant.</a:t>
            </a:r>
          </a:p>
          <a:p>
            <a:pPr algn="ctr">
              <a:lnSpc>
                <a:spcPts val="4079"/>
              </a:lnSpc>
            </a:pPr>
            <a:endParaRPr lang="en-US" sz="3000">
              <a:solidFill>
                <a:srgbClr val="FFFFFF"/>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rot="313119">
            <a:off x="13667511" y="-2216185"/>
            <a:ext cx="5583018" cy="5338761"/>
          </a:xfrm>
          <a:prstGeom prst="rect">
            <a:avLst/>
          </a:prstGeom>
        </p:spPr>
      </p:pic>
      <p:pic>
        <p:nvPicPr>
          <p:cNvPr id="3" name="Picture 3"/>
          <p:cNvPicPr>
            <a:picLocks noChangeAspect="1"/>
          </p:cNvPicPr>
          <p:nvPr/>
        </p:nvPicPr>
        <p:blipFill>
          <a:blip r:embed="rId4"/>
          <a:srcRect/>
          <a:stretch>
            <a:fillRect/>
          </a:stretch>
        </p:blipFill>
        <p:spPr>
          <a:xfrm rot="6959566">
            <a:off x="-658621" y="-121002"/>
            <a:ext cx="2895099" cy="2768439"/>
          </a:xfrm>
          <a:prstGeom prst="rect">
            <a:avLst/>
          </a:prstGeom>
        </p:spPr>
      </p:pic>
      <p:grpSp>
        <p:nvGrpSpPr>
          <p:cNvPr id="4" name="Group 4"/>
          <p:cNvGrpSpPr/>
          <p:nvPr/>
        </p:nvGrpSpPr>
        <p:grpSpPr>
          <a:xfrm>
            <a:off x="616184" y="2356426"/>
            <a:ext cx="4503884" cy="5616139"/>
            <a:chOff x="0" y="0"/>
            <a:chExt cx="1186208" cy="1479148"/>
          </a:xfrm>
        </p:grpSpPr>
        <p:sp>
          <p:nvSpPr>
            <p:cNvPr id="5" name="Freeform 5"/>
            <p:cNvSpPr/>
            <p:nvPr/>
          </p:nvSpPr>
          <p:spPr>
            <a:xfrm>
              <a:off x="0" y="0"/>
              <a:ext cx="1186208" cy="1479148"/>
            </a:xfrm>
            <a:custGeom>
              <a:avLst/>
              <a:gdLst/>
              <a:ahLst/>
              <a:cxnLst/>
              <a:rect l="l" t="t" r="r" b="b"/>
              <a:pathLst>
                <a:path w="1186208" h="1479148">
                  <a:moveTo>
                    <a:pt x="0" y="0"/>
                  </a:moveTo>
                  <a:lnTo>
                    <a:pt x="1186208" y="0"/>
                  </a:lnTo>
                  <a:lnTo>
                    <a:pt x="1186208" y="1479148"/>
                  </a:lnTo>
                  <a:lnTo>
                    <a:pt x="0" y="1479148"/>
                  </a:lnTo>
                  <a:close/>
                </a:path>
              </a:pathLst>
            </a:custGeom>
            <a:solidFill>
              <a:srgbClr val="4D1354"/>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808112" y="2316289"/>
            <a:ext cx="4480283" cy="5656276"/>
            <a:chOff x="0" y="0"/>
            <a:chExt cx="1179992" cy="1489719"/>
          </a:xfrm>
        </p:grpSpPr>
        <p:sp>
          <p:nvSpPr>
            <p:cNvPr id="8" name="Freeform 8"/>
            <p:cNvSpPr/>
            <p:nvPr/>
          </p:nvSpPr>
          <p:spPr>
            <a:xfrm>
              <a:off x="0" y="0"/>
              <a:ext cx="1179992" cy="1489719"/>
            </a:xfrm>
            <a:custGeom>
              <a:avLst/>
              <a:gdLst/>
              <a:ahLst/>
              <a:cxnLst/>
              <a:rect l="l" t="t" r="r" b="b"/>
              <a:pathLst>
                <a:path w="1179992" h="1489719">
                  <a:moveTo>
                    <a:pt x="0" y="0"/>
                  </a:moveTo>
                  <a:lnTo>
                    <a:pt x="1179992" y="0"/>
                  </a:lnTo>
                  <a:lnTo>
                    <a:pt x="1179992" y="1489719"/>
                  </a:lnTo>
                  <a:lnTo>
                    <a:pt x="0" y="1489719"/>
                  </a:lnTo>
                  <a:close/>
                </a:path>
              </a:pathLst>
            </a:custGeom>
            <a:solidFill>
              <a:srgbClr val="4D1354"/>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13807" t="10201" r="14574"/>
          <a:stretch>
            <a:fillRect/>
          </a:stretch>
        </p:blipFill>
        <p:spPr>
          <a:xfrm>
            <a:off x="10974196" y="1351630"/>
            <a:ext cx="6081930" cy="7625732"/>
          </a:xfrm>
          <a:prstGeom prst="rect">
            <a:avLst/>
          </a:prstGeom>
        </p:spPr>
      </p:pic>
      <p:sp>
        <p:nvSpPr>
          <p:cNvPr id="11" name="TextBox 11"/>
          <p:cNvSpPr txBox="1"/>
          <p:nvPr/>
        </p:nvSpPr>
        <p:spPr>
          <a:xfrm>
            <a:off x="6169064" y="2675574"/>
            <a:ext cx="3837407" cy="6714993"/>
          </a:xfrm>
          <a:prstGeom prst="rect">
            <a:avLst/>
          </a:prstGeom>
        </p:spPr>
        <p:txBody>
          <a:bodyPr lIns="0" tIns="0" rIns="0" bIns="0" rtlCol="0" anchor="t">
            <a:spAutoFit/>
          </a:bodyPr>
          <a:lstStyle/>
          <a:p>
            <a:pPr algn="just">
              <a:lnSpc>
                <a:spcPts val="4200"/>
              </a:lnSpc>
            </a:pPr>
            <a:r>
              <a:rPr lang="en-US" sz="3000">
                <a:solidFill>
                  <a:srgbClr val="FFFFFF"/>
                </a:solidFill>
                <a:latin typeface="Canva Sans"/>
              </a:rPr>
              <a:t>INTERPRETING COMMANDS</a:t>
            </a:r>
          </a:p>
          <a:p>
            <a:pPr algn="just">
              <a:lnSpc>
                <a:spcPts val="4200"/>
              </a:lnSpc>
            </a:pPr>
            <a:endParaRPr lang="en-US" sz="3000">
              <a:solidFill>
                <a:srgbClr val="FFFFFF"/>
              </a:solidFill>
              <a:latin typeface="Canva Sans"/>
            </a:endParaRPr>
          </a:p>
          <a:p>
            <a:pPr algn="just">
              <a:lnSpc>
                <a:spcPts val="4200"/>
              </a:lnSpc>
            </a:pPr>
            <a:r>
              <a:rPr lang="en-US" sz="3000">
                <a:solidFill>
                  <a:srgbClr val="FFFFFF"/>
                </a:solidFill>
                <a:latin typeface="Canva Sans"/>
              </a:rPr>
              <a:t>If the keywords in the text matches a particular module, then that particular function is implemented.</a:t>
            </a:r>
          </a:p>
          <a:p>
            <a:pPr algn="ctr">
              <a:lnSpc>
                <a:spcPts val="3718"/>
              </a:lnSpc>
            </a:pPr>
            <a:endParaRPr lang="en-US" sz="3000">
              <a:solidFill>
                <a:srgbClr val="FFFFFF"/>
              </a:solidFill>
              <a:latin typeface="Canva Sans"/>
            </a:endParaRPr>
          </a:p>
          <a:p>
            <a:pPr algn="ctr">
              <a:lnSpc>
                <a:spcPts val="3718"/>
              </a:lnSpc>
            </a:pPr>
            <a:endParaRPr lang="en-US" sz="3000">
              <a:solidFill>
                <a:srgbClr val="FFFFFF"/>
              </a:solidFill>
              <a:latin typeface="Canva Sans"/>
            </a:endParaRPr>
          </a:p>
          <a:p>
            <a:pPr algn="just">
              <a:lnSpc>
                <a:spcPts val="3718"/>
              </a:lnSpc>
            </a:pPr>
            <a:endParaRPr lang="en-US" sz="3000">
              <a:solidFill>
                <a:srgbClr val="FFFFFF"/>
              </a:solidFill>
              <a:latin typeface="Canva Sans"/>
            </a:endParaRPr>
          </a:p>
          <a:p>
            <a:pPr algn="ctr">
              <a:lnSpc>
                <a:spcPts val="4214"/>
              </a:lnSpc>
            </a:pPr>
            <a:endParaRPr lang="en-US" sz="3000">
              <a:solidFill>
                <a:srgbClr val="FFFFFF"/>
              </a:solidFill>
              <a:latin typeface="Canva Sans"/>
            </a:endParaRPr>
          </a:p>
        </p:txBody>
      </p:sp>
      <p:sp>
        <p:nvSpPr>
          <p:cNvPr id="12" name="TextBox 12"/>
          <p:cNvSpPr txBox="1"/>
          <p:nvPr/>
        </p:nvSpPr>
        <p:spPr>
          <a:xfrm>
            <a:off x="616184" y="2675574"/>
            <a:ext cx="4270241" cy="5296991"/>
          </a:xfrm>
          <a:prstGeom prst="rect">
            <a:avLst/>
          </a:prstGeom>
        </p:spPr>
        <p:txBody>
          <a:bodyPr lIns="0" tIns="0" rIns="0" bIns="0" rtlCol="0" anchor="t">
            <a:spAutoFit/>
          </a:bodyPr>
          <a:lstStyle/>
          <a:p>
            <a:pPr algn="ctr">
              <a:lnSpc>
                <a:spcPts val="4200"/>
              </a:lnSpc>
            </a:pPr>
            <a:r>
              <a:rPr lang="en-US" sz="3000">
                <a:solidFill>
                  <a:srgbClr val="FFFFFF"/>
                </a:solidFill>
                <a:latin typeface="Canva Sans"/>
              </a:rPr>
              <a:t>TEXT ANALYZING</a:t>
            </a:r>
          </a:p>
          <a:p>
            <a:pPr algn="ctr">
              <a:lnSpc>
                <a:spcPts val="4200"/>
              </a:lnSpc>
            </a:pPr>
            <a:endParaRPr lang="en-US" sz="3000">
              <a:solidFill>
                <a:srgbClr val="FFFFFF"/>
              </a:solidFill>
              <a:latin typeface="Canva Sans"/>
            </a:endParaRPr>
          </a:p>
          <a:p>
            <a:pPr algn="ctr">
              <a:lnSpc>
                <a:spcPts val="4200"/>
              </a:lnSpc>
            </a:pPr>
            <a:r>
              <a:rPr lang="en-US" sz="3000">
                <a:solidFill>
                  <a:srgbClr val="FFFFFF"/>
                </a:solidFill>
                <a:latin typeface="Canva Sans"/>
              </a:rPr>
              <a:t>The text is analysed and is linked to one of the modules based on the keywords.</a:t>
            </a:r>
          </a:p>
          <a:p>
            <a:pPr algn="ctr">
              <a:lnSpc>
                <a:spcPts val="4200"/>
              </a:lnSpc>
            </a:pPr>
            <a:endParaRPr lang="en-US" sz="3000">
              <a:solidFill>
                <a:srgbClr val="FFFFFF"/>
              </a:solidFill>
              <a:latin typeface="Canva Sans"/>
            </a:endParaRPr>
          </a:p>
          <a:p>
            <a:pPr algn="ctr">
              <a:lnSpc>
                <a:spcPts val="4200"/>
              </a:lnSpc>
            </a:pPr>
            <a:endParaRPr lang="en-US" sz="3000">
              <a:solidFill>
                <a:srgbClr val="FFFFFF"/>
              </a:solidFill>
              <a:latin typeface="Canva Sans"/>
            </a:endParaRPr>
          </a:p>
          <a:p>
            <a:pPr algn="just">
              <a:lnSpc>
                <a:spcPts val="4200"/>
              </a:lnSpc>
            </a:pPr>
            <a:endParaRPr lang="en-US" sz="3000">
              <a:solidFill>
                <a:srgbClr val="FFFFFF"/>
              </a:solidFill>
              <a:latin typeface="Canva Sans"/>
            </a:endParaRPr>
          </a:p>
          <a:p>
            <a:pPr algn="ctr">
              <a:lnSpc>
                <a:spcPts val="4079"/>
              </a:lnSpc>
            </a:pPr>
            <a:endParaRPr lang="en-US" sz="3000">
              <a:solidFill>
                <a:srgbClr val="FFFFFF"/>
              </a:solidFill>
              <a:latin typeface="Canva Sans"/>
            </a:endParaRPr>
          </a:p>
        </p:txBody>
      </p:sp>
    </p:spTree>
  </p:cSld>
  <p:clrMapOvr>
    <a:masterClrMapping/>
  </p:clrMapOvr>
  <p:timing>
    <p:tnLst>
      <p:par>
        <p:cTn id="1" dur="indefinite" restart="never" nodeType="tmRoot">
          <p:childTnLst>
            <p:video>
              <p:cMediaNode vol="0">
                <p:cTn id="2" fill="hold" display="0">
                  <p:stCondLst>
                    <p:cond delay="indefinite"/>
                  </p:st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99663">
            <a:off x="4111359" y="-3364814"/>
            <a:ext cx="9366851" cy="8957051"/>
          </a:xfrm>
          <a:prstGeom prst="rect">
            <a:avLst/>
          </a:prstGeom>
        </p:spPr>
      </p:pic>
      <p:pic>
        <p:nvPicPr>
          <p:cNvPr id="3" name="Picture 3"/>
          <p:cNvPicPr>
            <a:picLocks noChangeAspect="1"/>
          </p:cNvPicPr>
          <p:nvPr/>
        </p:nvPicPr>
        <p:blipFill>
          <a:blip r:embed="rId3"/>
          <a:srcRect/>
          <a:stretch>
            <a:fillRect/>
          </a:stretch>
        </p:blipFill>
        <p:spPr>
          <a:xfrm rot="-2715964">
            <a:off x="14635296" y="2779072"/>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6125490" y="7311630"/>
            <a:ext cx="5163362" cy="4892285"/>
          </a:xfrm>
          <a:prstGeom prst="rect">
            <a:avLst/>
          </a:prstGeom>
        </p:spPr>
      </p:pic>
      <p:sp>
        <p:nvSpPr>
          <p:cNvPr id="5" name="TextBox 5"/>
          <p:cNvSpPr txBox="1"/>
          <p:nvPr/>
        </p:nvSpPr>
        <p:spPr>
          <a:xfrm>
            <a:off x="762482" y="6291351"/>
            <a:ext cx="12838602" cy="2966949"/>
          </a:xfrm>
          <a:prstGeom prst="rect">
            <a:avLst/>
          </a:prstGeom>
        </p:spPr>
        <p:txBody>
          <a:bodyPr lIns="0" tIns="0" rIns="0" bIns="0" rtlCol="0" anchor="t">
            <a:spAutoFit/>
          </a:bodyPr>
          <a:lstStyle/>
          <a:p>
            <a:pPr>
              <a:lnSpc>
                <a:spcPts val="11838"/>
              </a:lnSpc>
            </a:pPr>
            <a:r>
              <a:rPr lang="en-US" sz="10032">
                <a:solidFill>
                  <a:srgbClr val="000000"/>
                </a:solidFill>
                <a:latin typeface="HK Grotesk Bold"/>
              </a:rPr>
              <a:t>Module Workflow Explanation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1028700" y="456034"/>
            <a:ext cx="15067808" cy="9383395"/>
          </a:xfrm>
          <a:prstGeom prst="rect">
            <a:avLst/>
          </a:prstGeom>
        </p:spPr>
        <p:txBody>
          <a:bodyPr lIns="0" tIns="0" rIns="0" bIns="0" rtlCol="0" anchor="t">
            <a:spAutoFit/>
          </a:bodyPr>
          <a:lstStyle/>
          <a:p>
            <a:pPr algn="ctr">
              <a:lnSpc>
                <a:spcPts val="3499"/>
              </a:lnSpc>
            </a:pPr>
            <a:endParaRPr/>
          </a:p>
          <a:p>
            <a:pPr algn="ctr">
              <a:lnSpc>
                <a:spcPts val="3499"/>
              </a:lnSpc>
            </a:pPr>
            <a:endParaRPr/>
          </a:p>
          <a:p>
            <a:pPr algn="just">
              <a:lnSpc>
                <a:spcPts val="4199"/>
              </a:lnSpc>
            </a:pPr>
            <a:r>
              <a:rPr lang="en-US" sz="2999">
                <a:solidFill>
                  <a:srgbClr val="FFFFFF"/>
                </a:solidFill>
                <a:ea typeface="Canva Sans"/>
              </a:rPr>
              <a:t>● It starts with the first step of facial recognition. If the user is detected it transfers to the next step else the prompt is provided as “User not detected want to register as new user”.</a:t>
            </a:r>
          </a:p>
          <a:p>
            <a:pPr algn="just">
              <a:lnSpc>
                <a:spcPts val="4199"/>
              </a:lnSpc>
            </a:pPr>
            <a:r>
              <a:rPr lang="en-US" sz="2999">
                <a:solidFill>
                  <a:srgbClr val="FFFFFF"/>
                </a:solidFill>
                <a:ea typeface="Canva Sans"/>
              </a:rPr>
              <a:t>●Once the user is detected the application is connected to the database having the data of the particular user and the assistant is ready for the query. The user can start the conversation ask a question or do as the user wish. </a:t>
            </a:r>
          </a:p>
          <a:p>
            <a:pPr algn="just">
              <a:lnSpc>
                <a:spcPts val="4199"/>
              </a:lnSpc>
            </a:pPr>
            <a:r>
              <a:rPr lang="en-US" sz="2999">
                <a:solidFill>
                  <a:srgbClr val="FFFFFF"/>
                </a:solidFill>
                <a:ea typeface="Canva Sans"/>
              </a:rPr>
              <a:t>●User can query the assistant about anything using voice command. The user’s command is converted to text which is understood by the machine using a STT (Speech To Text) synthesizer.</a:t>
            </a:r>
          </a:p>
          <a:p>
            <a:pPr algn="just">
              <a:lnSpc>
                <a:spcPts val="4199"/>
              </a:lnSpc>
            </a:pPr>
            <a:r>
              <a:rPr lang="en-US" sz="2999">
                <a:solidFill>
                  <a:srgbClr val="FFFFFF"/>
                </a:solidFill>
                <a:ea typeface="Canva Sans"/>
              </a:rPr>
              <a:t>●Then the assistant will match the user’s phrase to the particular module and will perform the specified task on the devices.</a:t>
            </a:r>
          </a:p>
          <a:p>
            <a:pPr algn="just">
              <a:lnSpc>
                <a:spcPts val="4199"/>
              </a:lnSpc>
            </a:pPr>
            <a:r>
              <a:rPr lang="en-US" sz="2999">
                <a:solidFill>
                  <a:srgbClr val="FFFFFF"/>
                </a:solidFill>
                <a:ea typeface="Canva Sans"/>
              </a:rPr>
              <a:t>●The proper reply is generated using the knowledge database. Once the reply is generated the text is then converted into speech and the output is produced through speakers. </a:t>
            </a:r>
          </a:p>
          <a:p>
            <a:pPr algn="ctr">
              <a:lnSpc>
                <a:spcPts val="4759"/>
              </a:lnSpc>
            </a:pPr>
            <a:endParaRPr lang="en-US" sz="2999">
              <a:solidFill>
                <a:srgbClr val="FFFFFF"/>
              </a:solidFill>
              <a:ea typeface="Canva Sans"/>
            </a:endParaRPr>
          </a:p>
          <a:p>
            <a:pPr algn="ctr">
              <a:lnSpc>
                <a:spcPts val="4759"/>
              </a:lnSpc>
            </a:pPr>
            <a:endParaRPr lang="en-US" sz="2999">
              <a:solidFill>
                <a:srgbClr val="FFFFFF"/>
              </a:solidFill>
              <a:ea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9086" y="1028700"/>
            <a:ext cx="10725803" cy="8229600"/>
            <a:chOff x="0" y="0"/>
            <a:chExt cx="14301071" cy="10972800"/>
          </a:xfrm>
        </p:grpSpPr>
        <p:sp>
          <p:nvSpPr>
            <p:cNvPr id="3" name="TextBox 3"/>
            <p:cNvSpPr txBox="1"/>
            <p:nvPr/>
          </p:nvSpPr>
          <p:spPr>
            <a:xfrm>
              <a:off x="0" y="8814339"/>
              <a:ext cx="9500784" cy="2158461"/>
            </a:xfrm>
            <a:prstGeom prst="rect">
              <a:avLst/>
            </a:prstGeom>
          </p:spPr>
          <p:txBody>
            <a:bodyPr lIns="0" tIns="0" rIns="0" bIns="0" rtlCol="0" anchor="t">
              <a:spAutoFit/>
            </a:bodyPr>
            <a:lstStyle/>
            <a:p>
              <a:pPr>
                <a:lnSpc>
                  <a:spcPts val="6721"/>
                </a:lnSpc>
                <a:spcBef>
                  <a:spcPct val="0"/>
                </a:spcBef>
              </a:pPr>
              <a:r>
                <a:rPr lang="en-US" sz="4800">
                  <a:solidFill>
                    <a:srgbClr val="731F7D"/>
                  </a:solidFill>
                  <a:latin typeface="Halant Medium"/>
                </a:rPr>
                <a:t>The Personalized Banking Assistant</a:t>
              </a:r>
            </a:p>
          </p:txBody>
        </p:sp>
        <p:sp>
          <p:nvSpPr>
            <p:cNvPr id="4" name="TextBox 4"/>
            <p:cNvSpPr txBox="1"/>
            <p:nvPr/>
          </p:nvSpPr>
          <p:spPr>
            <a:xfrm>
              <a:off x="0" y="19050"/>
              <a:ext cx="14301071" cy="8118454"/>
            </a:xfrm>
            <a:prstGeom prst="rect">
              <a:avLst/>
            </a:prstGeom>
          </p:spPr>
          <p:txBody>
            <a:bodyPr lIns="0" tIns="0" rIns="0" bIns="0" rtlCol="0" anchor="t">
              <a:spAutoFit/>
            </a:bodyPr>
            <a:lstStyle/>
            <a:p>
              <a:pPr>
                <a:lnSpc>
                  <a:spcPts val="12286"/>
                </a:lnSpc>
              </a:pPr>
              <a:endParaRPr/>
            </a:p>
            <a:p>
              <a:pPr>
                <a:lnSpc>
                  <a:spcPts val="12286"/>
                </a:lnSpc>
              </a:pPr>
              <a:r>
                <a:rPr lang="en-US" sz="10412">
                  <a:solidFill>
                    <a:srgbClr val="000000"/>
                  </a:solidFill>
                  <a:latin typeface="HK Grotesk Bold"/>
                </a:rPr>
                <a:t>Customer Based Face Recognition Assistant : BOB</a:t>
              </a:r>
            </a:p>
          </p:txBody>
        </p:sp>
      </p:grpSp>
      <p:pic>
        <p:nvPicPr>
          <p:cNvPr id="5" name="Picture 5"/>
          <p:cNvPicPr>
            <a:picLocks noChangeAspect="1"/>
          </p:cNvPicPr>
          <p:nvPr/>
        </p:nvPicPr>
        <p:blipFill>
          <a:blip r:embed="rId2"/>
          <a:srcRect/>
          <a:stretch>
            <a:fillRect/>
          </a:stretch>
        </p:blipFill>
        <p:spPr>
          <a:xfrm rot="-5624184">
            <a:off x="9190413" y="-1204481"/>
            <a:ext cx="9054625" cy="8058616"/>
          </a:xfrm>
          <a:prstGeom prst="rect">
            <a:avLst/>
          </a:prstGeom>
        </p:spPr>
      </p:pic>
      <p:pic>
        <p:nvPicPr>
          <p:cNvPr id="6" name="Picture 6"/>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7" name="Picture 7"/>
          <p:cNvPicPr>
            <a:picLocks noChangeAspect="1"/>
          </p:cNvPicPr>
          <p:nvPr/>
        </p:nvPicPr>
        <p:blipFill>
          <a:blip r:embed="rId4"/>
          <a:srcRect/>
          <a:stretch>
            <a:fillRect/>
          </a:stretch>
        </p:blipFill>
        <p:spPr>
          <a:xfrm rot="-10567437">
            <a:off x="16126494" y="6825098"/>
            <a:ext cx="3789612" cy="36238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832" t="5371" r="11069" b="3491"/>
          <a:stretch>
            <a:fillRect/>
          </a:stretch>
        </p:blipFill>
        <p:spPr>
          <a:xfrm>
            <a:off x="2811594" y="1544880"/>
            <a:ext cx="11900820" cy="67165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52457" y="654056"/>
            <a:ext cx="10857756" cy="10164188"/>
          </a:xfrm>
          <a:prstGeom prst="rect">
            <a:avLst/>
          </a:prstGeom>
        </p:spPr>
        <p:txBody>
          <a:bodyPr lIns="0" tIns="0" rIns="0" bIns="0" rtlCol="0" anchor="t">
            <a:spAutoFit/>
          </a:bodyPr>
          <a:lstStyle/>
          <a:p>
            <a:pPr algn="just">
              <a:lnSpc>
                <a:spcPts val="4899"/>
              </a:lnSpc>
            </a:pPr>
            <a:r>
              <a:rPr lang="en-US" sz="3499" spc="-34">
                <a:solidFill>
                  <a:srgbClr val="731F7D"/>
                </a:solidFill>
                <a:latin typeface="Assistant Regular Bold"/>
              </a:rPr>
              <a:t>The face recognition algorithms break the task of identifying the face into thousands of smaller, bite-sized tasks, each of which is easy to solve, known as classifiers. A face may have 5000 or more classifiers, all of which must match for a face to be detected. Since there are at least 5,000 or more tests per block, To solve this, OpenCV uses cascades. The OpenCV cascade segments the problem of detecting faces into multiple stages. It performs a detailed test for each block.</a:t>
            </a:r>
          </a:p>
          <a:p>
            <a:pPr algn="just">
              <a:lnSpc>
                <a:spcPts val="4899"/>
              </a:lnSpc>
            </a:pPr>
            <a:r>
              <a:rPr lang="en-US" sz="3499" spc="-34">
                <a:solidFill>
                  <a:srgbClr val="731F7D"/>
                </a:solidFill>
                <a:latin typeface="Assistant Regular Bold"/>
              </a:rPr>
              <a:t>Viola jones algorithm is used </a:t>
            </a:r>
          </a:p>
          <a:p>
            <a:pPr algn="just">
              <a:lnSpc>
                <a:spcPts val="4899"/>
              </a:lnSpc>
            </a:pPr>
            <a:r>
              <a:rPr lang="en-US" sz="3499" spc="-34">
                <a:solidFill>
                  <a:srgbClr val="731F7D"/>
                </a:solidFill>
                <a:latin typeface="Assistant Regular Bold"/>
              </a:rPr>
              <a:t>The algorithm uses 4 techniques</a:t>
            </a:r>
          </a:p>
          <a:p>
            <a:pPr algn="just">
              <a:lnSpc>
                <a:spcPts val="4899"/>
              </a:lnSpc>
            </a:pPr>
            <a:r>
              <a:rPr lang="en-US" sz="3499" spc="-34">
                <a:solidFill>
                  <a:srgbClr val="731F7D"/>
                </a:solidFill>
                <a:latin typeface="Assistant Regular Bold"/>
              </a:rPr>
              <a:t>1.Haar –like features</a:t>
            </a:r>
          </a:p>
          <a:p>
            <a:pPr algn="just">
              <a:lnSpc>
                <a:spcPts val="4899"/>
              </a:lnSpc>
            </a:pPr>
            <a:r>
              <a:rPr lang="en-US" sz="3499" spc="-34">
                <a:solidFill>
                  <a:srgbClr val="731F7D"/>
                </a:solidFill>
                <a:latin typeface="Assistant Regular Bold"/>
              </a:rPr>
              <a:t>2.Integral images</a:t>
            </a:r>
          </a:p>
          <a:p>
            <a:pPr algn="just">
              <a:lnSpc>
                <a:spcPts val="4899"/>
              </a:lnSpc>
            </a:pPr>
            <a:r>
              <a:rPr lang="en-US" sz="3499" spc="-34">
                <a:solidFill>
                  <a:srgbClr val="731F7D"/>
                </a:solidFill>
                <a:latin typeface="Assistant Regular Bold"/>
              </a:rPr>
              <a:t>3.Ada boost</a:t>
            </a:r>
          </a:p>
          <a:p>
            <a:pPr algn="just">
              <a:lnSpc>
                <a:spcPts val="4899"/>
              </a:lnSpc>
            </a:pPr>
            <a:r>
              <a:rPr lang="en-US" sz="3499" spc="-34">
                <a:solidFill>
                  <a:srgbClr val="731F7D"/>
                </a:solidFill>
                <a:latin typeface="Assistant Regular Bold"/>
              </a:rPr>
              <a:t>4.Cascading</a:t>
            </a:r>
          </a:p>
          <a:p>
            <a:pPr>
              <a:lnSpc>
                <a:spcPts val="2338"/>
              </a:lnSpc>
            </a:pPr>
            <a:endParaRPr lang="en-US" sz="3499" spc="-34">
              <a:solidFill>
                <a:srgbClr val="731F7D"/>
              </a:solidFill>
              <a:latin typeface="Assistant Regular Bold"/>
            </a:endParaRPr>
          </a:p>
          <a:p>
            <a:pPr>
              <a:lnSpc>
                <a:spcPts val="2338"/>
              </a:lnSpc>
            </a:pPr>
            <a:r>
              <a:rPr lang="en-US" sz="1670" spc="-16">
                <a:solidFill>
                  <a:srgbClr val="000000"/>
                </a:solidFill>
                <a:latin typeface="Assistant Regular"/>
              </a:rPr>
              <a:t> </a:t>
            </a:r>
            <a:r>
              <a:rPr lang="en-US" sz="1670" spc="-16">
                <a:solidFill>
                  <a:srgbClr val="000000"/>
                </a:solidFill>
                <a:latin typeface="Assistant Regular Bold"/>
              </a:rPr>
              <a:t> </a:t>
            </a:r>
          </a:p>
          <a:p>
            <a:pPr>
              <a:lnSpc>
                <a:spcPts val="2338"/>
              </a:lnSpc>
              <a:spcBef>
                <a:spcPct val="0"/>
              </a:spcBef>
            </a:pPr>
            <a:endParaRPr lang="en-US" sz="1670" spc="-16">
              <a:solidFill>
                <a:srgbClr val="000000"/>
              </a:solidFill>
              <a:latin typeface="Assistant Regular Bold"/>
            </a:endParaRPr>
          </a:p>
        </p:txBody>
      </p:sp>
      <p:pic>
        <p:nvPicPr>
          <p:cNvPr id="3" name="Picture 3"/>
          <p:cNvPicPr>
            <a:picLocks noChangeAspect="1"/>
          </p:cNvPicPr>
          <p:nvPr/>
        </p:nvPicPr>
        <p:blipFill>
          <a:blip r:embed="rId2"/>
          <a:srcRect/>
          <a:stretch>
            <a:fillRect/>
          </a:stretch>
        </p:blipFill>
        <p:spPr>
          <a:xfrm>
            <a:off x="1028700" y="711206"/>
            <a:ext cx="5163412" cy="85470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90402" y="285866"/>
            <a:ext cx="5815071" cy="3066655"/>
          </a:xfrm>
          <a:prstGeom prst="rect">
            <a:avLst/>
          </a:prstGeom>
        </p:spPr>
      </p:pic>
      <p:pic>
        <p:nvPicPr>
          <p:cNvPr id="3" name="Picture 3"/>
          <p:cNvPicPr>
            <a:picLocks noChangeAspect="1"/>
          </p:cNvPicPr>
          <p:nvPr/>
        </p:nvPicPr>
        <p:blipFill>
          <a:blip r:embed="rId3"/>
          <a:srcRect t="2599" r="3780" b="2599"/>
          <a:stretch>
            <a:fillRect/>
          </a:stretch>
        </p:blipFill>
        <p:spPr>
          <a:xfrm>
            <a:off x="590402" y="3680470"/>
            <a:ext cx="5815071" cy="3241440"/>
          </a:xfrm>
          <a:prstGeom prst="rect">
            <a:avLst/>
          </a:prstGeom>
        </p:spPr>
      </p:pic>
      <p:pic>
        <p:nvPicPr>
          <p:cNvPr id="4" name="Picture 4"/>
          <p:cNvPicPr>
            <a:picLocks noChangeAspect="1"/>
          </p:cNvPicPr>
          <p:nvPr/>
        </p:nvPicPr>
        <p:blipFill>
          <a:blip r:embed="rId4"/>
          <a:srcRect/>
          <a:stretch>
            <a:fillRect/>
          </a:stretch>
        </p:blipFill>
        <p:spPr>
          <a:xfrm>
            <a:off x="590402" y="7245761"/>
            <a:ext cx="6038123" cy="2264296"/>
          </a:xfrm>
          <a:prstGeom prst="rect">
            <a:avLst/>
          </a:prstGeom>
        </p:spPr>
      </p:pic>
      <p:sp>
        <p:nvSpPr>
          <p:cNvPr id="5" name="TextBox 5"/>
          <p:cNvSpPr txBox="1"/>
          <p:nvPr/>
        </p:nvSpPr>
        <p:spPr>
          <a:xfrm>
            <a:off x="7519718" y="566927"/>
            <a:ext cx="9739582" cy="9411378"/>
          </a:xfrm>
          <a:prstGeom prst="rect">
            <a:avLst/>
          </a:prstGeom>
        </p:spPr>
        <p:txBody>
          <a:bodyPr lIns="0" tIns="0" rIns="0" bIns="0" rtlCol="0" anchor="t">
            <a:spAutoFit/>
          </a:bodyPr>
          <a:lstStyle/>
          <a:p>
            <a:pPr algn="just">
              <a:lnSpc>
                <a:spcPts val="4955"/>
              </a:lnSpc>
            </a:pPr>
            <a:r>
              <a:rPr lang="en-US" sz="3539" spc="-35">
                <a:solidFill>
                  <a:srgbClr val="731F7D"/>
                </a:solidFill>
                <a:ea typeface="Assistant Regular Bold"/>
              </a:rPr>
              <a:t>●</a:t>
            </a:r>
            <a:r>
              <a:rPr lang="en-US" sz="3539" spc="-35">
                <a:solidFill>
                  <a:srgbClr val="731F7D"/>
                </a:solidFill>
                <a:latin typeface="Assistant Regular Bold"/>
              </a:rPr>
              <a:t>This algorithm trains a system to identify the difference between face images and non-facial images. We extract the features of a face image and store it in a file. If a given input image processes all the comparison in the file then it is recognized as a facial image. We are classifying the image as a face or a non-face image, just by referring to the file which is already stored in the database .</a:t>
            </a:r>
          </a:p>
          <a:p>
            <a:pPr algn="just">
              <a:lnSpc>
                <a:spcPts val="4955"/>
              </a:lnSpc>
            </a:pPr>
            <a:r>
              <a:rPr lang="en-US" sz="3539" spc="-35">
                <a:solidFill>
                  <a:srgbClr val="731F7D"/>
                </a:solidFill>
                <a:ea typeface="Assistant Regular Bold"/>
              </a:rPr>
              <a:t>● Captured image undergoes face detection. Detected face will be cropped and stored in database. </a:t>
            </a:r>
          </a:p>
          <a:p>
            <a:pPr algn="just">
              <a:lnSpc>
                <a:spcPts val="4955"/>
              </a:lnSpc>
            </a:pPr>
            <a:r>
              <a:rPr lang="en-US" sz="3539" spc="-35">
                <a:solidFill>
                  <a:srgbClr val="731F7D"/>
                </a:solidFill>
                <a:ea typeface="Assistant Regular Bold"/>
              </a:rPr>
              <a:t>●Where in case of face recognition if there is any movement ,video surveillance will be used to detect the moving object.</a:t>
            </a:r>
          </a:p>
          <a:p>
            <a:pPr>
              <a:lnSpc>
                <a:spcPts val="1270"/>
              </a:lnSpc>
            </a:pPr>
            <a:endParaRPr lang="en-US" sz="3539" spc="-35">
              <a:solidFill>
                <a:srgbClr val="731F7D"/>
              </a:solidFill>
              <a:ea typeface="Assistant Regular Bold"/>
            </a:endParaRPr>
          </a:p>
          <a:p>
            <a:pPr>
              <a:lnSpc>
                <a:spcPts val="1270"/>
              </a:lnSpc>
            </a:pPr>
            <a:endParaRPr lang="en-US" sz="3539" spc="-35">
              <a:solidFill>
                <a:srgbClr val="731F7D"/>
              </a:solidFill>
              <a:ea typeface="Assistant Regular Bold"/>
            </a:endParaRPr>
          </a:p>
          <a:p>
            <a:pPr>
              <a:lnSpc>
                <a:spcPts val="1270"/>
              </a:lnSpc>
            </a:pPr>
            <a:r>
              <a:rPr lang="en-US" sz="907" spc="-9">
                <a:solidFill>
                  <a:srgbClr val="000000"/>
                </a:solidFill>
                <a:latin typeface="Assistant Regular"/>
              </a:rPr>
              <a:t> </a:t>
            </a:r>
            <a:r>
              <a:rPr lang="en-US" sz="907" spc="-9">
                <a:solidFill>
                  <a:srgbClr val="000000"/>
                </a:solidFill>
                <a:latin typeface="Assistant Regular Bold"/>
              </a:rPr>
              <a:t> </a:t>
            </a:r>
          </a:p>
          <a:p>
            <a:pPr>
              <a:lnSpc>
                <a:spcPts val="1270"/>
              </a:lnSpc>
              <a:spcBef>
                <a:spcPct val="0"/>
              </a:spcBef>
            </a:pPr>
            <a:endParaRPr lang="en-US" sz="907" spc="-9">
              <a:solidFill>
                <a:srgbClr val="000000"/>
              </a:solidFill>
              <a:latin typeface="Assistant Regular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41709" y="9602990"/>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5035619" y="714081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2992223" y="-5100991"/>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4868152" y="6411656"/>
            <a:ext cx="6135171" cy="7102948"/>
          </a:xfrm>
          <a:prstGeom prst="rect">
            <a:avLst/>
          </a:prstGeom>
        </p:spPr>
      </p:pic>
      <p:grpSp>
        <p:nvGrpSpPr>
          <p:cNvPr id="7" name="Group 7"/>
          <p:cNvGrpSpPr/>
          <p:nvPr/>
        </p:nvGrpSpPr>
        <p:grpSpPr>
          <a:xfrm>
            <a:off x="6387373" y="2205747"/>
            <a:ext cx="5356749" cy="7475246"/>
            <a:chOff x="0" y="0"/>
            <a:chExt cx="1410831" cy="1968789"/>
          </a:xfrm>
        </p:grpSpPr>
        <p:sp>
          <p:nvSpPr>
            <p:cNvPr id="8" name="Freeform 8"/>
            <p:cNvSpPr/>
            <p:nvPr/>
          </p:nvSpPr>
          <p:spPr>
            <a:xfrm>
              <a:off x="0" y="0"/>
              <a:ext cx="1410831" cy="1968789"/>
            </a:xfrm>
            <a:custGeom>
              <a:avLst/>
              <a:gdLst/>
              <a:ahLst/>
              <a:cxnLst/>
              <a:rect l="l" t="t" r="r" b="b"/>
              <a:pathLst>
                <a:path w="1410831" h="1968789">
                  <a:moveTo>
                    <a:pt x="0" y="0"/>
                  </a:moveTo>
                  <a:lnTo>
                    <a:pt x="1410831" y="0"/>
                  </a:lnTo>
                  <a:lnTo>
                    <a:pt x="1410831" y="1968789"/>
                  </a:lnTo>
                  <a:lnTo>
                    <a:pt x="0" y="1968789"/>
                  </a:lnTo>
                  <a:close/>
                </a:path>
              </a:pathLst>
            </a:custGeom>
            <a:solidFill>
              <a:srgbClr val="FFFFFF"/>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248948" y="2205747"/>
            <a:ext cx="5686790" cy="7475246"/>
            <a:chOff x="0" y="0"/>
            <a:chExt cx="1497755" cy="1968789"/>
          </a:xfrm>
        </p:grpSpPr>
        <p:sp>
          <p:nvSpPr>
            <p:cNvPr id="11" name="Freeform 11"/>
            <p:cNvSpPr/>
            <p:nvPr/>
          </p:nvSpPr>
          <p:spPr>
            <a:xfrm>
              <a:off x="0" y="0"/>
              <a:ext cx="1497755" cy="1968789"/>
            </a:xfrm>
            <a:custGeom>
              <a:avLst/>
              <a:gdLst/>
              <a:ahLst/>
              <a:cxnLst/>
              <a:rect l="l" t="t" r="r" b="b"/>
              <a:pathLst>
                <a:path w="1497755" h="1968789">
                  <a:moveTo>
                    <a:pt x="0" y="0"/>
                  </a:moveTo>
                  <a:lnTo>
                    <a:pt x="1497755" y="0"/>
                  </a:lnTo>
                  <a:lnTo>
                    <a:pt x="1497755" y="1968789"/>
                  </a:lnTo>
                  <a:lnTo>
                    <a:pt x="0" y="1968789"/>
                  </a:lnTo>
                  <a:close/>
                </a:path>
              </a:pathLst>
            </a:custGeom>
            <a:solidFill>
              <a:srgbClr val="FFFF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54906" y="2205747"/>
            <a:ext cx="5323368" cy="7475246"/>
            <a:chOff x="0" y="0"/>
            <a:chExt cx="1402039" cy="1968789"/>
          </a:xfrm>
        </p:grpSpPr>
        <p:sp>
          <p:nvSpPr>
            <p:cNvPr id="14" name="Freeform 14"/>
            <p:cNvSpPr/>
            <p:nvPr/>
          </p:nvSpPr>
          <p:spPr>
            <a:xfrm>
              <a:off x="0" y="0"/>
              <a:ext cx="1402039" cy="1968789"/>
            </a:xfrm>
            <a:custGeom>
              <a:avLst/>
              <a:gdLst/>
              <a:ahLst/>
              <a:cxnLst/>
              <a:rect l="l" t="t" r="r" b="b"/>
              <a:pathLst>
                <a:path w="1402039" h="1968789">
                  <a:moveTo>
                    <a:pt x="0" y="0"/>
                  </a:moveTo>
                  <a:lnTo>
                    <a:pt x="1402039" y="0"/>
                  </a:lnTo>
                  <a:lnTo>
                    <a:pt x="1402039" y="1968789"/>
                  </a:lnTo>
                  <a:lnTo>
                    <a:pt x="0" y="1968789"/>
                  </a:ln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85629" y="2507409"/>
            <a:ext cx="4861922" cy="6150574"/>
          </a:xfrm>
          <a:prstGeom prst="rect">
            <a:avLst/>
          </a:prstGeom>
        </p:spPr>
        <p:txBody>
          <a:bodyPr lIns="0" tIns="0" rIns="0" bIns="0" rtlCol="0" anchor="t">
            <a:spAutoFit/>
          </a:bodyPr>
          <a:lstStyle/>
          <a:p>
            <a:pPr algn="just">
              <a:lnSpc>
                <a:spcPts val="3228"/>
              </a:lnSpc>
              <a:spcBef>
                <a:spcPct val="0"/>
              </a:spcBef>
            </a:pPr>
            <a:r>
              <a:rPr lang="en-US" sz="2735">
                <a:solidFill>
                  <a:srgbClr val="731F7D"/>
                </a:solidFill>
                <a:latin typeface="HK Grotesk Bold"/>
              </a:rPr>
              <a:t>1)Face Detection Service: The Face Detection Service allows the virtual assistant to detect the presence of the user in front of the device and verify its user data using the face in the image and database. Face Detection Service continuously scans the video input from the camera or webcam. As soon as face is detected virtual is available for further query. Face Detection Service uses the face_recognition module and OpenCV packages.</a:t>
            </a:r>
          </a:p>
        </p:txBody>
      </p:sp>
      <p:sp>
        <p:nvSpPr>
          <p:cNvPr id="17" name="TextBox 17"/>
          <p:cNvSpPr txBox="1"/>
          <p:nvPr/>
        </p:nvSpPr>
        <p:spPr>
          <a:xfrm>
            <a:off x="6594537" y="2205747"/>
            <a:ext cx="4942423" cy="5827395"/>
          </a:xfrm>
          <a:prstGeom prst="rect">
            <a:avLst/>
          </a:prstGeom>
        </p:spPr>
        <p:txBody>
          <a:bodyPr lIns="0" tIns="0" rIns="0" bIns="0" rtlCol="0" anchor="t">
            <a:spAutoFit/>
          </a:bodyPr>
          <a:lstStyle/>
          <a:p>
            <a:pPr algn="just">
              <a:lnSpc>
                <a:spcPts val="3540"/>
              </a:lnSpc>
              <a:spcBef>
                <a:spcPct val="0"/>
              </a:spcBef>
            </a:pPr>
            <a:endParaRPr/>
          </a:p>
          <a:p>
            <a:pPr algn="just">
              <a:lnSpc>
                <a:spcPts val="3540"/>
              </a:lnSpc>
              <a:spcBef>
                <a:spcPct val="0"/>
              </a:spcBef>
            </a:pPr>
            <a:r>
              <a:rPr lang="en-US" sz="3000">
                <a:solidFill>
                  <a:srgbClr val="731F7D"/>
                </a:solidFill>
                <a:latin typeface="HK Grotesk Bold"/>
              </a:rPr>
              <a:t>2)Speech Detection Service : The Speech Detection Module allows the virtual assistant to record the user’s voice data using the microphone which then stores into the user database for the speech recognition. It also has the functionality of speech synthesis which converts the text on screen to the audio.</a:t>
            </a:r>
          </a:p>
        </p:txBody>
      </p:sp>
      <p:sp>
        <p:nvSpPr>
          <p:cNvPr id="18" name="TextBox 18"/>
          <p:cNvSpPr txBox="1"/>
          <p:nvPr/>
        </p:nvSpPr>
        <p:spPr>
          <a:xfrm>
            <a:off x="12411545" y="1464823"/>
            <a:ext cx="5361594" cy="8216170"/>
          </a:xfrm>
          <a:prstGeom prst="rect">
            <a:avLst/>
          </a:prstGeom>
        </p:spPr>
        <p:txBody>
          <a:bodyPr lIns="0" tIns="0" rIns="0" bIns="0" rtlCol="0" anchor="t">
            <a:spAutoFit/>
          </a:bodyPr>
          <a:lstStyle/>
          <a:p>
            <a:pPr algn="ctr">
              <a:lnSpc>
                <a:spcPts val="1681"/>
              </a:lnSpc>
            </a:pPr>
            <a:endParaRPr/>
          </a:p>
          <a:p>
            <a:pPr algn="ctr">
              <a:lnSpc>
                <a:spcPts val="1681"/>
              </a:lnSpc>
            </a:pPr>
            <a:endParaRPr/>
          </a:p>
          <a:p>
            <a:pPr algn="ctr">
              <a:lnSpc>
                <a:spcPts val="1681"/>
              </a:lnSpc>
            </a:pPr>
            <a:endParaRPr/>
          </a:p>
          <a:p>
            <a:pPr algn="ctr">
              <a:lnSpc>
                <a:spcPts val="1681"/>
              </a:lnSpc>
            </a:pPr>
            <a:endParaRPr/>
          </a:p>
          <a:p>
            <a:pPr algn="ctr">
              <a:lnSpc>
                <a:spcPts val="1681"/>
              </a:lnSpc>
            </a:pPr>
            <a:endParaRPr/>
          </a:p>
          <a:p>
            <a:pPr algn="just">
              <a:lnSpc>
                <a:spcPts val="3540"/>
              </a:lnSpc>
            </a:pPr>
            <a:r>
              <a:rPr lang="en-US" sz="3000">
                <a:solidFill>
                  <a:srgbClr val="731F7D"/>
                </a:solidFill>
                <a:latin typeface="HK Grotesk Medium"/>
              </a:rPr>
              <a:t> 3)</a:t>
            </a:r>
            <a:r>
              <a:rPr lang="en-US" sz="3000">
                <a:solidFill>
                  <a:srgbClr val="731F7D"/>
                </a:solidFill>
                <a:latin typeface="HK Grotesk Medium Bold"/>
              </a:rPr>
              <a:t>Dialogue Manager Service : </a:t>
            </a:r>
            <a:r>
              <a:rPr lang="en-US" sz="3000">
                <a:solidFill>
                  <a:srgbClr val="731F7D"/>
                </a:solidFill>
                <a:latin typeface="HK Grotesk Medium"/>
              </a:rPr>
              <a:t>The Dialogue Manager is the soul of a virtual assistant as it generates the query reply using its knowledge database. It has the functionality to give the most effective and best reply to the query asked by the user. The user input is mostly textual or vocal which the processed using the service which is used in the Dialogue Manager. Dialogue Manager is the key service which has the most complex task to do and give the accurate reply to the query</a:t>
            </a:r>
          </a:p>
        </p:txBody>
      </p:sp>
      <p:sp>
        <p:nvSpPr>
          <p:cNvPr id="19" name="TextBox 19"/>
          <p:cNvSpPr txBox="1"/>
          <p:nvPr/>
        </p:nvSpPr>
        <p:spPr>
          <a:xfrm>
            <a:off x="515645" y="423658"/>
            <a:ext cx="17772355" cy="1604335"/>
          </a:xfrm>
          <a:prstGeom prst="rect">
            <a:avLst/>
          </a:prstGeom>
        </p:spPr>
        <p:txBody>
          <a:bodyPr lIns="0" tIns="0" rIns="0" bIns="0" rtlCol="0" anchor="t">
            <a:spAutoFit/>
          </a:bodyPr>
          <a:lstStyle/>
          <a:p>
            <a:pPr algn="ctr">
              <a:lnSpc>
                <a:spcPts val="6345"/>
              </a:lnSpc>
              <a:spcBef>
                <a:spcPct val="0"/>
              </a:spcBef>
            </a:pPr>
            <a:r>
              <a:rPr lang="en-US" sz="5377">
                <a:solidFill>
                  <a:srgbClr val="FFFFFF"/>
                </a:solidFill>
                <a:latin typeface="HK Grotesk Bold"/>
              </a:rPr>
              <a:t>BOB is mainly divided into three services which handle most of the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615549" y="357429"/>
            <a:ext cx="17114052" cy="9572142"/>
            <a:chOff x="0" y="0"/>
            <a:chExt cx="4507405" cy="2521058"/>
          </a:xfrm>
        </p:grpSpPr>
        <p:sp>
          <p:nvSpPr>
            <p:cNvPr id="3" name="Freeform 3"/>
            <p:cNvSpPr/>
            <p:nvPr/>
          </p:nvSpPr>
          <p:spPr>
            <a:xfrm>
              <a:off x="0" y="0"/>
              <a:ext cx="4507405" cy="2521058"/>
            </a:xfrm>
            <a:custGeom>
              <a:avLst/>
              <a:gdLst/>
              <a:ahLst/>
              <a:cxnLst/>
              <a:rect l="l" t="t" r="r" b="b"/>
              <a:pathLst>
                <a:path w="4507405" h="2521058">
                  <a:moveTo>
                    <a:pt x="0" y="0"/>
                  </a:moveTo>
                  <a:lnTo>
                    <a:pt x="4507405" y="0"/>
                  </a:lnTo>
                  <a:lnTo>
                    <a:pt x="4507405" y="2521058"/>
                  </a:lnTo>
                  <a:lnTo>
                    <a:pt x="0" y="2521058"/>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rcRect t="3768" b="867"/>
          <a:stretch>
            <a:fillRect/>
          </a:stretch>
        </p:blipFill>
        <p:spPr>
          <a:xfrm>
            <a:off x="1270586" y="1798635"/>
            <a:ext cx="15153312" cy="8023381"/>
          </a:xfrm>
          <a:prstGeom prst="rect">
            <a:avLst/>
          </a:prstGeom>
        </p:spPr>
      </p:pic>
      <p:sp>
        <p:nvSpPr>
          <p:cNvPr id="6" name="TextBox 6"/>
          <p:cNvSpPr txBox="1"/>
          <p:nvPr/>
        </p:nvSpPr>
        <p:spPr>
          <a:xfrm>
            <a:off x="1019175" y="605236"/>
            <a:ext cx="6982398" cy="1193400"/>
          </a:xfrm>
          <a:prstGeom prst="rect">
            <a:avLst/>
          </a:prstGeom>
        </p:spPr>
        <p:txBody>
          <a:bodyPr lIns="0" tIns="0" rIns="0" bIns="0" rtlCol="0" anchor="t">
            <a:spAutoFit/>
          </a:bodyPr>
          <a:lstStyle/>
          <a:p>
            <a:pPr algn="ctr">
              <a:lnSpc>
                <a:spcPts val="9745"/>
              </a:lnSpc>
            </a:pPr>
            <a:r>
              <a:rPr lang="en-US" sz="6961">
                <a:solidFill>
                  <a:srgbClr val="000000"/>
                </a:solidFill>
                <a:latin typeface="Canva Sans Bold"/>
              </a:rPr>
              <a:t>Implementation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3"/>
          <a:srcRect/>
          <a:stretch>
            <a:fillRect/>
          </a:stretch>
        </p:blipFill>
        <p:spPr>
          <a:xfrm rot="313119">
            <a:off x="15158388" y="-1579634"/>
            <a:ext cx="5214256" cy="4986132"/>
          </a:xfrm>
          <a:prstGeom prst="rect">
            <a:avLst/>
          </a:prstGeom>
        </p:spPr>
      </p:pic>
      <p:sp>
        <p:nvSpPr>
          <p:cNvPr id="4" name="TextBox 4"/>
          <p:cNvSpPr txBox="1"/>
          <p:nvPr/>
        </p:nvSpPr>
        <p:spPr>
          <a:xfrm>
            <a:off x="1028700" y="1230099"/>
            <a:ext cx="14855077" cy="8723907"/>
          </a:xfrm>
          <a:prstGeom prst="rect">
            <a:avLst/>
          </a:prstGeom>
        </p:spPr>
        <p:txBody>
          <a:bodyPr lIns="0" tIns="0" rIns="0" bIns="0" rtlCol="0" anchor="t">
            <a:spAutoFit/>
          </a:bodyPr>
          <a:lstStyle/>
          <a:p>
            <a:pPr algn="ctr">
              <a:lnSpc>
                <a:spcPts val="4140"/>
              </a:lnSpc>
              <a:spcBef>
                <a:spcPct val="0"/>
              </a:spcBef>
            </a:pPr>
            <a:r>
              <a:rPr lang="en-US" sz="3509">
                <a:solidFill>
                  <a:srgbClr val="731F7D"/>
                </a:solidFill>
                <a:latin typeface="Assistant Regular"/>
              </a:rPr>
              <a:t>To build a  it’s necessary to install the following packages in your system using the pip command. All the code is implemented in Visual Code Studio</a:t>
            </a:r>
          </a:p>
          <a:p>
            <a:pPr marL="757639" lvl="1" indent="-378819">
              <a:lnSpc>
                <a:spcPts val="6316"/>
              </a:lnSpc>
              <a:buFont typeface="Arial"/>
              <a:buChar char="•"/>
            </a:pPr>
            <a:r>
              <a:rPr lang="en-US" sz="3509">
                <a:solidFill>
                  <a:srgbClr val="731F7D"/>
                </a:solidFill>
                <a:latin typeface="Assistant Regular"/>
              </a:rPr>
              <a:t>Pyttsx3: It is used for text to speech conversion.</a:t>
            </a:r>
          </a:p>
          <a:p>
            <a:pPr marL="757639" lvl="1" indent="-378819">
              <a:lnSpc>
                <a:spcPts val="6316"/>
              </a:lnSpc>
              <a:spcBef>
                <a:spcPct val="0"/>
              </a:spcBef>
              <a:buFont typeface="Arial"/>
              <a:buChar char="•"/>
            </a:pPr>
            <a:r>
              <a:rPr lang="en-US" sz="3509">
                <a:solidFill>
                  <a:srgbClr val="731F7D"/>
                </a:solidFill>
                <a:latin typeface="Assistant Regular"/>
              </a:rPr>
              <a:t>Datetime: It is used to access the current date and time.</a:t>
            </a:r>
          </a:p>
          <a:p>
            <a:pPr marL="757639" lvl="1" indent="-378819">
              <a:lnSpc>
                <a:spcPts val="6316"/>
              </a:lnSpc>
              <a:spcBef>
                <a:spcPct val="0"/>
              </a:spcBef>
              <a:buFont typeface="Arial"/>
              <a:buChar char="•"/>
            </a:pPr>
            <a:r>
              <a:rPr lang="en-US" sz="3509">
                <a:solidFill>
                  <a:srgbClr val="731F7D"/>
                </a:solidFill>
                <a:latin typeface="Assistant Regular"/>
              </a:rPr>
              <a:t>Speech recognition: It recognizes the user commands.</a:t>
            </a:r>
          </a:p>
          <a:p>
            <a:pPr marL="757639" lvl="1" indent="-378819">
              <a:lnSpc>
                <a:spcPts val="6316"/>
              </a:lnSpc>
              <a:spcBef>
                <a:spcPct val="0"/>
              </a:spcBef>
              <a:buFont typeface="Arial"/>
              <a:buChar char="•"/>
            </a:pPr>
            <a:r>
              <a:rPr lang="en-US" sz="3509">
                <a:solidFill>
                  <a:srgbClr val="731F7D"/>
                </a:solidFill>
                <a:latin typeface="Assistant Regular"/>
              </a:rPr>
              <a:t>Wikipedia: This module is used to access the Wikipedia search for searching the desired input .</a:t>
            </a:r>
          </a:p>
          <a:p>
            <a:pPr marL="757639" lvl="1" indent="-378819">
              <a:lnSpc>
                <a:spcPts val="6316"/>
              </a:lnSpc>
              <a:spcBef>
                <a:spcPct val="0"/>
              </a:spcBef>
              <a:buFont typeface="Arial"/>
              <a:buChar char="•"/>
            </a:pPr>
            <a:r>
              <a:rPr lang="en-US" sz="3509">
                <a:solidFill>
                  <a:srgbClr val="731F7D"/>
                </a:solidFill>
                <a:latin typeface="Assistant Regular"/>
              </a:rPr>
              <a:t>smtplib: It sends the emails with HTML content and attachments.Web browser: It directly searches in the web browser based on user’s request.</a:t>
            </a:r>
          </a:p>
          <a:p>
            <a:pPr marL="757639" lvl="1" indent="-378819" algn="l">
              <a:lnSpc>
                <a:spcPts val="6316"/>
              </a:lnSpc>
              <a:buFont typeface="Arial"/>
              <a:buChar char="•"/>
            </a:pPr>
            <a:r>
              <a:rPr lang="en-US" sz="3509">
                <a:solidFill>
                  <a:srgbClr val="731F7D"/>
                </a:solidFill>
                <a:latin typeface="Assistant Regular"/>
              </a:rPr>
              <a:t>Os: It provides functions for creating and removing a directory (folder), fetching its contents, changing and identifying the current directory, etc.</a:t>
            </a:r>
          </a:p>
          <a:p>
            <a:pPr algn="ctr">
              <a:lnSpc>
                <a:spcPts val="3786"/>
              </a:lnSpc>
              <a:spcBef>
                <a:spcPct val="0"/>
              </a:spcBef>
            </a:pPr>
            <a:endParaRPr lang="en-US" sz="3509">
              <a:solidFill>
                <a:srgbClr val="731F7D"/>
              </a:solidFill>
              <a:latin typeface="Assistant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362671"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sp>
        <p:nvSpPr>
          <p:cNvPr id="6" name="TextBox 6"/>
          <p:cNvSpPr txBox="1"/>
          <p:nvPr/>
        </p:nvSpPr>
        <p:spPr>
          <a:xfrm>
            <a:off x="2004295" y="583389"/>
            <a:ext cx="13897461" cy="7519738"/>
          </a:xfrm>
          <a:prstGeom prst="rect">
            <a:avLst/>
          </a:prstGeom>
        </p:spPr>
        <p:txBody>
          <a:bodyPr lIns="0" tIns="0" rIns="0" bIns="0" rtlCol="0" anchor="t">
            <a:spAutoFit/>
          </a:bodyPr>
          <a:lstStyle/>
          <a:p>
            <a:pPr marL="771268" lvl="1" indent="-385634">
              <a:lnSpc>
                <a:spcPts val="5001"/>
              </a:lnSpc>
              <a:buFont typeface="Arial"/>
              <a:buChar char="•"/>
            </a:pPr>
            <a:r>
              <a:rPr lang="en-US" sz="3572">
                <a:solidFill>
                  <a:srgbClr val="920C7C"/>
                </a:solidFill>
                <a:latin typeface="Assistant Regular"/>
              </a:rPr>
              <a:t> psutil:  It is a cross-platform library for retrieving information on running processes an system utilization (CPU, memory, disks, network, sensors)</a:t>
            </a:r>
          </a:p>
          <a:p>
            <a:pPr marL="771268" lvl="1" indent="-385634">
              <a:lnSpc>
                <a:spcPts val="5001"/>
              </a:lnSpc>
              <a:buFont typeface="Arial"/>
              <a:buChar char="•"/>
            </a:pPr>
            <a:r>
              <a:rPr lang="en-US" sz="3572">
                <a:solidFill>
                  <a:srgbClr val="920C7C"/>
                </a:solidFill>
                <a:latin typeface="Assistant Regular"/>
              </a:rPr>
              <a:t>pyjokes: It creates random jokes and displays on user’s command.</a:t>
            </a:r>
          </a:p>
          <a:p>
            <a:pPr marL="771268" lvl="1" indent="-385634">
              <a:lnSpc>
                <a:spcPts val="5001"/>
              </a:lnSpc>
              <a:buFont typeface="Arial"/>
              <a:buChar char="•"/>
            </a:pPr>
            <a:r>
              <a:rPr lang="en-US" sz="3572">
                <a:solidFill>
                  <a:srgbClr val="920C7C"/>
                </a:solidFill>
                <a:latin typeface="Assistant Regular"/>
              </a:rPr>
              <a:t>pywhatkit: It is used for you tube search, sending whatsapp messages etc.</a:t>
            </a:r>
          </a:p>
          <a:p>
            <a:pPr marL="771268" lvl="1" indent="-385634">
              <a:lnSpc>
                <a:spcPts val="5001"/>
              </a:lnSpc>
              <a:buFont typeface="Arial"/>
              <a:buChar char="•"/>
            </a:pPr>
            <a:r>
              <a:rPr lang="en-US" sz="3572">
                <a:solidFill>
                  <a:srgbClr val="920C7C"/>
                </a:solidFill>
                <a:latin typeface="Assistant Regular"/>
              </a:rPr>
              <a:t>Wolframalfa: It is used to access wolfram alfa engine for solving computational and geographical questions.</a:t>
            </a:r>
          </a:p>
          <a:p>
            <a:pPr marL="771268" lvl="1" indent="-385634">
              <a:lnSpc>
                <a:spcPts val="5001"/>
              </a:lnSpc>
              <a:buFont typeface="Arial"/>
              <a:buChar char="•"/>
            </a:pPr>
            <a:r>
              <a:rPr lang="en-US" sz="3572">
                <a:solidFill>
                  <a:srgbClr val="920C7C"/>
                </a:solidFill>
                <a:latin typeface="Assistant Regular"/>
              </a:rPr>
              <a:t>requests:  allows you to send HTTP requests using Python. The HTTP request returns a Response Object with all the response data (content, encoding, status, etc).</a:t>
            </a:r>
          </a:p>
          <a:p>
            <a:pPr marL="771268" lvl="1" indent="-385634" algn="l">
              <a:lnSpc>
                <a:spcPts val="5001"/>
              </a:lnSpc>
              <a:buFont typeface="Arial"/>
              <a:buChar char="•"/>
            </a:pPr>
            <a:r>
              <a:rPr lang="en-US" sz="3572">
                <a:solidFill>
                  <a:srgbClr val="920C7C"/>
                </a:solidFill>
                <a:latin typeface="Assistant Regular"/>
              </a:rPr>
              <a:t>json: It is used to access weather forecast.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3" name="Picture 3"/>
          <p:cNvPicPr>
            <a:picLocks noChangeAspect="1"/>
          </p:cNvPicPr>
          <p:nvPr/>
        </p:nvPicPr>
        <p:blipFill>
          <a:blip r:embed="rId3"/>
          <a:srcRect/>
          <a:stretch>
            <a:fillRect/>
          </a:stretch>
        </p:blipFill>
        <p:spPr>
          <a:xfrm rot="9440951">
            <a:off x="-957979" y="335262"/>
            <a:ext cx="2207918" cy="2092002"/>
          </a:xfrm>
          <a:prstGeom prst="rect">
            <a:avLst/>
          </a:prstGeom>
        </p:spPr>
      </p:pic>
      <p:sp>
        <p:nvSpPr>
          <p:cNvPr id="4" name="TextBox 4"/>
          <p:cNvSpPr txBox="1"/>
          <p:nvPr/>
        </p:nvSpPr>
        <p:spPr>
          <a:xfrm>
            <a:off x="1567620" y="1124088"/>
            <a:ext cx="16737544" cy="7884798"/>
          </a:xfrm>
          <a:prstGeom prst="rect">
            <a:avLst/>
          </a:prstGeom>
        </p:spPr>
        <p:txBody>
          <a:bodyPr lIns="0" tIns="0" rIns="0" bIns="0" rtlCol="0" anchor="t">
            <a:spAutoFit/>
          </a:bodyPr>
          <a:lstStyle/>
          <a:p>
            <a:pPr marL="771268" lvl="1" indent="-385634">
              <a:lnSpc>
                <a:spcPts val="7001"/>
              </a:lnSpc>
              <a:buFont typeface="Arial"/>
              <a:buChar char="•"/>
            </a:pPr>
            <a:r>
              <a:rPr lang="en-US" sz="3572">
                <a:solidFill>
                  <a:srgbClr val="731F7D"/>
                </a:solidFill>
                <a:latin typeface="Assistant Regular"/>
              </a:rPr>
              <a:t>Setting up the speech engine: </a:t>
            </a:r>
          </a:p>
          <a:p>
            <a:pPr>
              <a:lnSpc>
                <a:spcPts val="7001"/>
              </a:lnSpc>
            </a:pPr>
            <a:r>
              <a:rPr lang="en-US" sz="3572">
                <a:solidFill>
                  <a:srgbClr val="731F7D"/>
                </a:solidFill>
                <a:latin typeface="Assistant Regular"/>
              </a:rPr>
              <a:t>The pyttsx3 module is stored in a variable name engine. The voice Id can be set as either 0 or 1 indicates Male voice and 1 indicates Female voice.</a:t>
            </a:r>
          </a:p>
          <a:p>
            <a:pPr>
              <a:lnSpc>
                <a:spcPts val="7001"/>
              </a:lnSpc>
            </a:pPr>
            <a:r>
              <a:rPr lang="en-US" sz="3572">
                <a:solidFill>
                  <a:srgbClr val="731F7D"/>
                </a:solidFill>
                <a:latin typeface="Assistant Regular"/>
              </a:rPr>
              <a:t>Now define a function speak which converts text to speech. The speak function takes the text as its argument, further initialize the engine.</a:t>
            </a:r>
          </a:p>
          <a:p>
            <a:pPr marL="771268" lvl="1" indent="-385634">
              <a:lnSpc>
                <a:spcPts val="7001"/>
              </a:lnSpc>
              <a:buFont typeface="Arial"/>
              <a:buChar char="•"/>
            </a:pPr>
            <a:r>
              <a:rPr lang="en-US" sz="3572">
                <a:solidFill>
                  <a:srgbClr val="731F7D"/>
                </a:solidFill>
                <a:latin typeface="Assistant Regular"/>
              </a:rPr>
              <a:t>runAndWait:</a:t>
            </a:r>
          </a:p>
          <a:p>
            <a:pPr algn="l">
              <a:lnSpc>
                <a:spcPts val="7001"/>
              </a:lnSpc>
            </a:pPr>
            <a:r>
              <a:rPr lang="en-US" sz="3572">
                <a:solidFill>
                  <a:srgbClr val="731F7D"/>
                </a:solidFill>
                <a:latin typeface="Assistant Regular"/>
              </a:rPr>
              <a:t>This function Blocks while processing all currently queued commands. It Invokes callbacks for engine notifications appropriately and returns back when all commands queued before this call are emptied from the queue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11240796" y="-2108416"/>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5" name="TextBox 5"/>
          <p:cNvSpPr txBox="1"/>
          <p:nvPr/>
        </p:nvSpPr>
        <p:spPr>
          <a:xfrm>
            <a:off x="1028700" y="595672"/>
            <a:ext cx="14739409" cy="9028981"/>
          </a:xfrm>
          <a:prstGeom prst="rect">
            <a:avLst/>
          </a:prstGeom>
        </p:spPr>
        <p:txBody>
          <a:bodyPr lIns="0" tIns="0" rIns="0" bIns="0" rtlCol="0" anchor="t">
            <a:spAutoFit/>
          </a:bodyPr>
          <a:lstStyle/>
          <a:p>
            <a:pPr algn="just">
              <a:lnSpc>
                <a:spcPts val="5545"/>
              </a:lnSpc>
            </a:pPr>
            <a:r>
              <a:rPr lang="en-US" sz="4018">
                <a:solidFill>
                  <a:srgbClr val="FFFFFF"/>
                </a:solidFill>
                <a:latin typeface="Assistant Regular"/>
              </a:rPr>
              <a:t>Setting up the command function for your BOB assistant :</a:t>
            </a:r>
          </a:p>
          <a:p>
            <a:pPr algn="just">
              <a:lnSpc>
                <a:spcPts val="5545"/>
              </a:lnSpc>
            </a:pPr>
            <a:r>
              <a:rPr lang="en-US" sz="4018">
                <a:solidFill>
                  <a:srgbClr val="FFFFFF"/>
                </a:solidFill>
                <a:latin typeface="Assistant Regular"/>
              </a:rPr>
              <a:t>Define a function takecommand for the AI assistant to understand and to accept human language. The microphone captures the human speech and the recognizer recognizes the speech to give a response.</a:t>
            </a:r>
          </a:p>
          <a:p>
            <a:pPr algn="just">
              <a:lnSpc>
                <a:spcPts val="5545"/>
              </a:lnSpc>
            </a:pPr>
            <a:endParaRPr lang="en-US" sz="4018">
              <a:solidFill>
                <a:srgbClr val="FFFFFF"/>
              </a:solidFill>
              <a:latin typeface="Assistant Regular"/>
            </a:endParaRPr>
          </a:p>
          <a:p>
            <a:pPr algn="just">
              <a:lnSpc>
                <a:spcPts val="5545"/>
              </a:lnSpc>
            </a:pPr>
            <a:r>
              <a:rPr lang="en-US" sz="4018">
                <a:solidFill>
                  <a:srgbClr val="FFFFFF"/>
                </a:solidFill>
                <a:latin typeface="Assistant Regular"/>
              </a:rPr>
              <a:t>The Main function:</a:t>
            </a:r>
          </a:p>
          <a:p>
            <a:pPr algn="just">
              <a:lnSpc>
                <a:spcPts val="5545"/>
              </a:lnSpc>
            </a:pPr>
            <a:r>
              <a:rPr lang="en-US" sz="4018">
                <a:solidFill>
                  <a:srgbClr val="FFFFFF"/>
                </a:solidFill>
                <a:latin typeface="Assistant Regular"/>
              </a:rPr>
              <a:t>The main function starts takes the commands given by the humans and stores in the variable statement. If the following trigger words are there in the statement given by the users it invokes the virtual assistant to speak the commands</a:t>
            </a:r>
          </a:p>
          <a:p>
            <a:pPr algn="just">
              <a:lnSpc>
                <a:spcPts val="5545"/>
              </a:lnSpc>
            </a:pPr>
            <a:r>
              <a:rPr lang="en-US" sz="4018">
                <a:solidFill>
                  <a:srgbClr val="FFFFFF"/>
                </a:solidFill>
                <a:latin typeface="Assistant Regular"/>
              </a:rPr>
              <a:t>Deep Face Analysis: DeepFace is trained for multi-class face recognition i.e. to classify the images of multiple peoples based on their identities like Detecting Age, Race,Gender and Emotion.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08" r="1108" b="3350"/>
          <a:stretch>
            <a:fillRect/>
          </a:stretch>
        </p:blipFill>
        <p:spPr>
          <a:xfrm>
            <a:off x="0" y="5613635"/>
            <a:ext cx="7573080" cy="4560860"/>
          </a:xfrm>
          <a:prstGeom prst="rect">
            <a:avLst/>
          </a:prstGeom>
        </p:spPr>
      </p:pic>
      <p:pic>
        <p:nvPicPr>
          <p:cNvPr id="3" name="Picture 3"/>
          <p:cNvPicPr>
            <a:picLocks noChangeAspect="1"/>
          </p:cNvPicPr>
          <p:nvPr/>
        </p:nvPicPr>
        <p:blipFill>
          <a:blip r:embed="rId3"/>
          <a:srcRect l="3961" r="1469"/>
          <a:stretch>
            <a:fillRect/>
          </a:stretch>
        </p:blipFill>
        <p:spPr>
          <a:xfrm>
            <a:off x="7910504" y="5815793"/>
            <a:ext cx="10377496" cy="3764732"/>
          </a:xfrm>
          <a:prstGeom prst="rect">
            <a:avLst/>
          </a:prstGeom>
        </p:spPr>
      </p:pic>
      <p:sp>
        <p:nvSpPr>
          <p:cNvPr id="4" name="TextBox 4"/>
          <p:cNvSpPr txBox="1"/>
          <p:nvPr/>
        </p:nvSpPr>
        <p:spPr>
          <a:xfrm>
            <a:off x="251607" y="578076"/>
            <a:ext cx="15317795" cy="910774"/>
          </a:xfrm>
          <a:prstGeom prst="rect">
            <a:avLst/>
          </a:prstGeom>
        </p:spPr>
        <p:txBody>
          <a:bodyPr lIns="0" tIns="0" rIns="0" bIns="0" rtlCol="0" anchor="t">
            <a:spAutoFit/>
          </a:bodyPr>
          <a:lstStyle/>
          <a:p>
            <a:pPr>
              <a:lnSpc>
                <a:spcPts val="7165"/>
              </a:lnSpc>
            </a:pPr>
            <a:r>
              <a:rPr lang="en-US" sz="6072">
                <a:solidFill>
                  <a:srgbClr val="731F7D"/>
                </a:solidFill>
                <a:latin typeface="Assistant Regular Bold"/>
              </a:rPr>
              <a:t>Azure Cognitive Services: Test Translator</a:t>
            </a:r>
          </a:p>
        </p:txBody>
      </p:sp>
      <p:sp>
        <p:nvSpPr>
          <p:cNvPr id="5" name="TextBox 5"/>
          <p:cNvSpPr txBox="1"/>
          <p:nvPr/>
        </p:nvSpPr>
        <p:spPr>
          <a:xfrm>
            <a:off x="1028700" y="1796410"/>
            <a:ext cx="16414606" cy="2881490"/>
          </a:xfrm>
          <a:prstGeom prst="rect">
            <a:avLst/>
          </a:prstGeom>
        </p:spPr>
        <p:txBody>
          <a:bodyPr lIns="0" tIns="0" rIns="0" bIns="0" rtlCol="0" anchor="t">
            <a:spAutoFit/>
          </a:bodyPr>
          <a:lstStyle/>
          <a:p>
            <a:pPr algn="just">
              <a:lnSpc>
                <a:spcPts val="5822"/>
              </a:lnSpc>
            </a:pPr>
            <a:r>
              <a:rPr lang="en-US" sz="3572">
                <a:solidFill>
                  <a:srgbClr val="731F7D"/>
                </a:solidFill>
                <a:latin typeface="Assistant Regular Bold"/>
              </a:rPr>
              <a:t>Translator, part of Azure Cognitive Services, is a cloud-based machine translation service that can be used to build applications, websites, tools, or any solution requiring multi-language support. Built for business, Translator is a proven, customizable, and scalable technology for machine translation.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831627" y="673899"/>
            <a:ext cx="8312373" cy="1220294"/>
          </a:xfrm>
          <a:prstGeom prst="rect">
            <a:avLst/>
          </a:prstGeom>
        </p:spPr>
        <p:txBody>
          <a:bodyPr lIns="0" tIns="0" rIns="0" bIns="0" rtlCol="0" anchor="t">
            <a:spAutoFit/>
          </a:bodyPr>
          <a:lstStyle/>
          <a:p>
            <a:pPr>
              <a:lnSpc>
                <a:spcPts val="9669"/>
              </a:lnSpc>
            </a:pPr>
            <a:r>
              <a:rPr lang="en-US" sz="8194">
                <a:solidFill>
                  <a:srgbClr val="FFFFFF"/>
                </a:solidFill>
                <a:latin typeface="HK Grotesk Bold"/>
              </a:rPr>
              <a:t>CONTENTS</a:t>
            </a:r>
          </a:p>
        </p:txBody>
      </p:sp>
      <p:sp>
        <p:nvSpPr>
          <p:cNvPr id="3" name="TextBox 3"/>
          <p:cNvSpPr txBox="1"/>
          <p:nvPr/>
        </p:nvSpPr>
        <p:spPr>
          <a:xfrm>
            <a:off x="1028700" y="1250708"/>
            <a:ext cx="8312373" cy="8765506"/>
          </a:xfrm>
          <a:prstGeom prst="rect">
            <a:avLst/>
          </a:prstGeom>
        </p:spPr>
        <p:txBody>
          <a:bodyPr lIns="0" tIns="0" rIns="0" bIns="0" rtlCol="0" anchor="t">
            <a:spAutoFit/>
          </a:bodyPr>
          <a:lstStyle/>
          <a:p>
            <a:pPr>
              <a:lnSpc>
                <a:spcPts val="1436"/>
              </a:lnSpc>
            </a:pPr>
            <a:endParaRPr/>
          </a:p>
          <a:p>
            <a:pPr>
              <a:lnSpc>
                <a:spcPts val="3050"/>
              </a:lnSpc>
            </a:pPr>
            <a:endParaRPr/>
          </a:p>
          <a:p>
            <a:pPr>
              <a:lnSpc>
                <a:spcPts val="3050"/>
              </a:lnSpc>
            </a:pPr>
            <a:endParaRPr/>
          </a:p>
          <a:p>
            <a:pPr>
              <a:lnSpc>
                <a:spcPts val="3050"/>
              </a:lnSpc>
            </a:pPr>
            <a:endParaRPr/>
          </a:p>
          <a:p>
            <a:pPr>
              <a:lnSpc>
                <a:spcPts val="3749"/>
              </a:lnSpc>
            </a:pPr>
            <a:r>
              <a:rPr lang="en-US" sz="2677" spc="-26">
                <a:solidFill>
                  <a:srgbClr val="FFFFFF"/>
                </a:solidFill>
                <a:latin typeface="Assistant Regular"/>
              </a:rPr>
              <a:t>1.INTRODUCTION</a:t>
            </a:r>
          </a:p>
          <a:p>
            <a:pPr>
              <a:lnSpc>
                <a:spcPts val="3749"/>
              </a:lnSpc>
            </a:pPr>
            <a:r>
              <a:rPr lang="en-US" sz="2677" spc="-26">
                <a:solidFill>
                  <a:srgbClr val="FFFFFF"/>
                </a:solidFill>
                <a:latin typeface="Assistant Regular"/>
              </a:rPr>
              <a:t>2.EXISTING WORK WITH LIMITATIONS</a:t>
            </a:r>
          </a:p>
          <a:p>
            <a:pPr>
              <a:lnSpc>
                <a:spcPts val="3749"/>
              </a:lnSpc>
            </a:pPr>
            <a:r>
              <a:rPr lang="en-US" sz="2677" spc="-26">
                <a:solidFill>
                  <a:srgbClr val="FFFFFF"/>
                </a:solidFill>
                <a:latin typeface="Assistant Regular"/>
              </a:rPr>
              <a:t>3.NOVELTY</a:t>
            </a:r>
          </a:p>
          <a:p>
            <a:pPr>
              <a:lnSpc>
                <a:spcPts val="3749"/>
              </a:lnSpc>
            </a:pPr>
            <a:r>
              <a:rPr lang="en-US" sz="2677" spc="-26">
                <a:solidFill>
                  <a:srgbClr val="FFFFFF"/>
                </a:solidFill>
                <a:latin typeface="Assistant Regular"/>
              </a:rPr>
              <a:t>4.PROPOSED WORK AND METHODOLOGY</a:t>
            </a:r>
          </a:p>
          <a:p>
            <a:pPr>
              <a:lnSpc>
                <a:spcPts val="3749"/>
              </a:lnSpc>
            </a:pPr>
            <a:r>
              <a:rPr lang="en-US" sz="2677" spc="-26">
                <a:solidFill>
                  <a:srgbClr val="FFFFFF"/>
                </a:solidFill>
                <a:latin typeface="Assistant Regular"/>
              </a:rPr>
              <a:t>5.REAL TIME USAGE</a:t>
            </a:r>
          </a:p>
          <a:p>
            <a:pPr>
              <a:lnSpc>
                <a:spcPts val="3749"/>
              </a:lnSpc>
            </a:pPr>
            <a:r>
              <a:rPr lang="en-US" sz="2677" spc="-26">
                <a:solidFill>
                  <a:srgbClr val="FFFFFF"/>
                </a:solidFill>
                <a:latin typeface="Assistant Regular"/>
              </a:rPr>
              <a:t>6.REQUIREMENTS</a:t>
            </a:r>
          </a:p>
          <a:p>
            <a:pPr>
              <a:lnSpc>
                <a:spcPts val="3749"/>
              </a:lnSpc>
            </a:pPr>
            <a:r>
              <a:rPr lang="en-US" sz="2677" spc="-26">
                <a:solidFill>
                  <a:srgbClr val="FFFFFF"/>
                </a:solidFill>
                <a:latin typeface="Assistant Regular"/>
              </a:rPr>
              <a:t>7.SYSTEM ARCHITECTURE</a:t>
            </a:r>
          </a:p>
          <a:p>
            <a:pPr>
              <a:lnSpc>
                <a:spcPts val="3749"/>
              </a:lnSpc>
            </a:pPr>
            <a:r>
              <a:rPr lang="en-US" sz="2677" spc="-26">
                <a:solidFill>
                  <a:srgbClr val="FFFFFF"/>
                </a:solidFill>
                <a:latin typeface="Assistant Regular"/>
              </a:rPr>
              <a:t>8.MODULE DESCRIPTION</a:t>
            </a:r>
          </a:p>
          <a:p>
            <a:pPr>
              <a:lnSpc>
                <a:spcPts val="3749"/>
              </a:lnSpc>
            </a:pPr>
            <a:r>
              <a:rPr lang="en-US" sz="2677" spc="-26">
                <a:solidFill>
                  <a:srgbClr val="FFFFFF"/>
                </a:solidFill>
                <a:latin typeface="Assistant Regular"/>
              </a:rPr>
              <a:t>9.MODULE WORKFLOW EXPLANATION</a:t>
            </a:r>
          </a:p>
          <a:p>
            <a:pPr>
              <a:lnSpc>
                <a:spcPts val="3749"/>
              </a:lnSpc>
            </a:pPr>
            <a:r>
              <a:rPr lang="en-US" sz="2677" spc="-26">
                <a:solidFill>
                  <a:srgbClr val="FFFFFF"/>
                </a:solidFill>
                <a:latin typeface="Assistant Regular"/>
              </a:rPr>
              <a:t>10.IMPLEMENTATION</a:t>
            </a:r>
          </a:p>
          <a:p>
            <a:pPr>
              <a:lnSpc>
                <a:spcPts val="3749"/>
              </a:lnSpc>
            </a:pPr>
            <a:r>
              <a:rPr lang="en-US" sz="2677" spc="-26">
                <a:solidFill>
                  <a:srgbClr val="FFFFFF"/>
                </a:solidFill>
                <a:latin typeface="Assistant Regular"/>
              </a:rPr>
              <a:t>11.SNAPSHOT &amp; TESTING</a:t>
            </a:r>
          </a:p>
          <a:p>
            <a:pPr>
              <a:lnSpc>
                <a:spcPts val="3749"/>
              </a:lnSpc>
            </a:pPr>
            <a:r>
              <a:rPr lang="en-US" sz="2677" spc="-26">
                <a:solidFill>
                  <a:srgbClr val="FFFFFF"/>
                </a:solidFill>
                <a:latin typeface="Assistant Regular"/>
              </a:rPr>
              <a:t>12.RESULTS AND DISCUSSION</a:t>
            </a:r>
          </a:p>
          <a:p>
            <a:pPr>
              <a:lnSpc>
                <a:spcPts val="3749"/>
              </a:lnSpc>
            </a:pPr>
            <a:r>
              <a:rPr lang="en-US" sz="2677" spc="-26">
                <a:solidFill>
                  <a:srgbClr val="FFFFFF"/>
                </a:solidFill>
                <a:latin typeface="Assistant Regular"/>
              </a:rPr>
              <a:t>13.CONCLUSION</a:t>
            </a:r>
          </a:p>
          <a:p>
            <a:pPr>
              <a:lnSpc>
                <a:spcPts val="3749"/>
              </a:lnSpc>
            </a:pPr>
            <a:r>
              <a:rPr lang="en-US" sz="2677" spc="-26">
                <a:solidFill>
                  <a:srgbClr val="FFFFFF"/>
                </a:solidFill>
                <a:latin typeface="Assistant Regular"/>
              </a:rPr>
              <a:t>14.FUTURE ASPECTS</a:t>
            </a:r>
          </a:p>
          <a:p>
            <a:pPr>
              <a:lnSpc>
                <a:spcPts val="1436"/>
              </a:lnSpc>
            </a:pPr>
            <a:endParaRPr lang="en-US" sz="2677" spc="-26">
              <a:solidFill>
                <a:srgbClr val="FFFFFF"/>
              </a:solidFill>
              <a:latin typeface="Assistant Regular"/>
            </a:endParaRPr>
          </a:p>
          <a:p>
            <a:pPr>
              <a:lnSpc>
                <a:spcPts val="1436"/>
              </a:lnSpc>
            </a:pPr>
            <a:endParaRPr lang="en-US" sz="2677" spc="-26">
              <a:solidFill>
                <a:srgbClr val="FFFFFF"/>
              </a:solidFill>
              <a:latin typeface="Assistant Regular"/>
            </a:endParaRPr>
          </a:p>
          <a:p>
            <a:pPr>
              <a:lnSpc>
                <a:spcPts val="1436"/>
              </a:lnSpc>
            </a:pPr>
            <a:endParaRPr lang="en-US" sz="2677" spc="-26">
              <a:solidFill>
                <a:srgbClr val="FFFFFF"/>
              </a:solidFill>
              <a:latin typeface="Assistant Regular"/>
            </a:endParaRPr>
          </a:p>
          <a:p>
            <a:pPr>
              <a:lnSpc>
                <a:spcPts val="1436"/>
              </a:lnSpc>
            </a:pPr>
            <a:endParaRPr lang="en-US" sz="2677" spc="-26">
              <a:solidFill>
                <a:srgbClr val="FFFFFF"/>
              </a:solidFill>
              <a:latin typeface="Assistant Regular"/>
            </a:endParaRPr>
          </a:p>
          <a:p>
            <a:pPr>
              <a:lnSpc>
                <a:spcPts val="1436"/>
              </a:lnSpc>
              <a:spcBef>
                <a:spcPct val="0"/>
              </a:spcBef>
            </a:pPr>
            <a:endParaRPr lang="en-US" sz="2677" spc="-26">
              <a:solidFill>
                <a:srgbClr val="FFFFFF"/>
              </a:solidFill>
              <a:latin typeface="Assistant Regular"/>
            </a:endParaRPr>
          </a:p>
        </p:txBody>
      </p:sp>
      <p:pic>
        <p:nvPicPr>
          <p:cNvPr id="4" name="Picture 4"/>
          <p:cNvPicPr>
            <a:picLocks noChangeAspect="1"/>
          </p:cNvPicPr>
          <p:nvPr/>
        </p:nvPicPr>
        <p:blipFill>
          <a:blip r:embed="rId2"/>
          <a:srcRect l="23465" r="23465"/>
          <a:stretch>
            <a:fillRect/>
          </a:stretch>
        </p:blipFill>
        <p:spPr>
          <a:xfrm>
            <a:off x="10099078" y="0"/>
            <a:ext cx="8188922" cy="10287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3"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1958424" y="3725009"/>
            <a:ext cx="14463984" cy="2874603"/>
          </a:xfrm>
          <a:prstGeom prst="rect">
            <a:avLst/>
          </a:prstGeom>
        </p:spPr>
        <p:txBody>
          <a:bodyPr lIns="0" tIns="0" rIns="0" bIns="0" rtlCol="0" anchor="t">
            <a:spAutoFit/>
          </a:bodyPr>
          <a:lstStyle/>
          <a:p>
            <a:pPr algn="ctr">
              <a:lnSpc>
                <a:spcPts val="11424"/>
              </a:lnSpc>
            </a:pPr>
            <a:r>
              <a:rPr lang="en-US" sz="9681">
                <a:solidFill>
                  <a:srgbClr val="FFFFFF"/>
                </a:solidFill>
                <a:latin typeface="HK Grotesk Bold"/>
              </a:rPr>
              <a:t>SNAPSHOTS AND TESTING</a:t>
            </a:r>
          </a:p>
        </p:txBody>
      </p:sp>
      <p:pic>
        <p:nvPicPr>
          <p:cNvPr id="5" name="Picture 5"/>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71" r="971"/>
          <a:stretch>
            <a:fillRect/>
          </a:stretch>
        </p:blipFill>
        <p:spPr>
          <a:xfrm>
            <a:off x="2709" y="0"/>
            <a:ext cx="17927274" cy="10287000"/>
          </a:xfrm>
          <a:prstGeom prst="rect">
            <a:avLst/>
          </a:prstGeom>
        </p:spPr>
      </p:pic>
      <p:sp>
        <p:nvSpPr>
          <p:cNvPr id="3" name="TextBox 3"/>
          <p:cNvSpPr txBox="1"/>
          <p:nvPr/>
        </p:nvSpPr>
        <p:spPr>
          <a:xfrm>
            <a:off x="8915400" y="505615"/>
            <a:ext cx="7749778" cy="1046170"/>
          </a:xfrm>
          <a:prstGeom prst="rect">
            <a:avLst/>
          </a:prstGeom>
        </p:spPr>
        <p:txBody>
          <a:bodyPr wrap="square" lIns="0" tIns="0" rIns="0" bIns="0" rtlCol="0" anchor="t">
            <a:spAutoFit/>
          </a:bodyPr>
          <a:lstStyle/>
          <a:p>
            <a:pPr algn="ctr">
              <a:lnSpc>
                <a:spcPts val="8115"/>
              </a:lnSpc>
              <a:spcBef>
                <a:spcPct val="0"/>
              </a:spcBef>
            </a:pPr>
            <a:r>
              <a:rPr lang="en-US" sz="6877" dirty="0">
                <a:solidFill>
                  <a:srgbClr val="000000"/>
                </a:solidFill>
                <a:latin typeface="HK Grotesk Bold"/>
              </a:rPr>
              <a:t>TRAINING IMAGES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63" r="40857"/>
          <a:stretch>
            <a:fillRect/>
          </a:stretch>
        </p:blipFill>
        <p:spPr>
          <a:xfrm>
            <a:off x="606353" y="475475"/>
            <a:ext cx="8949441" cy="9336051"/>
          </a:xfrm>
          <a:prstGeom prst="rect">
            <a:avLst/>
          </a:prstGeom>
        </p:spPr>
      </p:pic>
      <p:pic>
        <p:nvPicPr>
          <p:cNvPr id="3" name="Picture 3"/>
          <p:cNvPicPr>
            <a:picLocks noChangeAspect="1"/>
          </p:cNvPicPr>
          <p:nvPr/>
        </p:nvPicPr>
        <p:blipFill>
          <a:blip r:embed="rId3"/>
          <a:srcRect l="17094" r="37064"/>
          <a:stretch>
            <a:fillRect/>
          </a:stretch>
        </p:blipFill>
        <p:spPr>
          <a:xfrm>
            <a:off x="9555794" y="475475"/>
            <a:ext cx="8337027" cy="9336051"/>
          </a:xfrm>
          <a:prstGeom prst="rect">
            <a:avLst/>
          </a:prstGeom>
        </p:spPr>
      </p:pic>
      <p:sp>
        <p:nvSpPr>
          <p:cNvPr id="4" name="TextBox 4"/>
          <p:cNvSpPr txBox="1"/>
          <p:nvPr/>
        </p:nvSpPr>
        <p:spPr>
          <a:xfrm>
            <a:off x="1028700" y="8403760"/>
            <a:ext cx="12382500" cy="1065714"/>
          </a:xfrm>
          <a:prstGeom prst="rect">
            <a:avLst/>
          </a:prstGeom>
        </p:spPr>
        <p:txBody>
          <a:bodyPr wrap="square" lIns="0" tIns="0" rIns="0" bIns="0" rtlCol="0" anchor="t">
            <a:spAutoFit/>
          </a:bodyPr>
          <a:lstStyle/>
          <a:p>
            <a:pPr algn="ctr">
              <a:lnSpc>
                <a:spcPts val="8345"/>
              </a:lnSpc>
              <a:spcBef>
                <a:spcPct val="0"/>
              </a:spcBef>
            </a:pPr>
            <a:r>
              <a:rPr lang="en-US" sz="7072" dirty="0">
                <a:solidFill>
                  <a:srgbClr val="FFFFFF"/>
                </a:solidFill>
                <a:latin typeface="HK Grotesk Bold"/>
              </a:rPr>
              <a:t>FACE AUTHENTICATION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236" r="12432" b="6236"/>
          <a:stretch>
            <a:fillRect/>
          </a:stretch>
        </p:blipFill>
        <p:spPr>
          <a:xfrm>
            <a:off x="0" y="0"/>
            <a:ext cx="18288000" cy="10287000"/>
          </a:xfrm>
          <a:prstGeom prst="rect">
            <a:avLst/>
          </a:prstGeom>
        </p:spPr>
      </p:pic>
      <p:sp>
        <p:nvSpPr>
          <p:cNvPr id="3" name="TextBox 3"/>
          <p:cNvSpPr txBox="1"/>
          <p:nvPr/>
        </p:nvSpPr>
        <p:spPr>
          <a:xfrm>
            <a:off x="7032469" y="1538307"/>
            <a:ext cx="9579131" cy="1065714"/>
          </a:xfrm>
          <a:prstGeom prst="rect">
            <a:avLst/>
          </a:prstGeom>
        </p:spPr>
        <p:txBody>
          <a:bodyPr wrap="square" lIns="0" tIns="0" rIns="0" bIns="0" rtlCol="0" anchor="t">
            <a:spAutoFit/>
          </a:bodyPr>
          <a:lstStyle/>
          <a:p>
            <a:pPr algn="ctr">
              <a:lnSpc>
                <a:spcPts val="8345"/>
              </a:lnSpc>
              <a:spcBef>
                <a:spcPct val="0"/>
              </a:spcBef>
            </a:pPr>
            <a:r>
              <a:rPr lang="en-US" sz="7072" dirty="0">
                <a:solidFill>
                  <a:srgbClr val="000000"/>
                </a:solidFill>
                <a:latin typeface="HK Grotesk Bold"/>
              </a:rPr>
              <a:t>Real Time Translation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3"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pic>
        <p:nvPicPr>
          <p:cNvPr id="4" name="Picture 4"/>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5" name="Picture 5"/>
          <p:cNvPicPr>
            <a:picLocks noChangeAspect="1"/>
          </p:cNvPicPr>
          <p:nvPr/>
        </p:nvPicPr>
        <p:blipFill>
          <a:blip r:embed="rId4"/>
          <a:srcRect/>
          <a:stretch>
            <a:fillRect/>
          </a:stretch>
        </p:blipFill>
        <p:spPr>
          <a:xfrm rot="-447366">
            <a:off x="17494525" y="9179016"/>
            <a:ext cx="4068454" cy="3890459"/>
          </a:xfrm>
          <a:prstGeom prst="rect">
            <a:avLst/>
          </a:prstGeom>
        </p:spPr>
      </p:pic>
      <p:sp>
        <p:nvSpPr>
          <p:cNvPr id="6" name="TextBox 6"/>
          <p:cNvSpPr txBox="1"/>
          <p:nvPr/>
        </p:nvSpPr>
        <p:spPr>
          <a:xfrm>
            <a:off x="3411505" y="367251"/>
            <a:ext cx="10382131" cy="988260"/>
          </a:xfrm>
          <a:prstGeom prst="rect">
            <a:avLst/>
          </a:prstGeom>
        </p:spPr>
        <p:txBody>
          <a:bodyPr lIns="0" tIns="0" rIns="0" bIns="0" rtlCol="0" anchor="t">
            <a:spAutoFit/>
          </a:bodyPr>
          <a:lstStyle/>
          <a:p>
            <a:pPr algn="ctr">
              <a:lnSpc>
                <a:spcPts val="7762"/>
              </a:lnSpc>
              <a:spcBef>
                <a:spcPct val="0"/>
              </a:spcBef>
            </a:pPr>
            <a:r>
              <a:rPr lang="en-US" sz="6578">
                <a:solidFill>
                  <a:srgbClr val="FFFFFF"/>
                </a:solidFill>
                <a:latin typeface="HK Grotesk Bold"/>
              </a:rPr>
              <a:t>RESULTS AND DISCUSSION</a:t>
            </a:r>
          </a:p>
        </p:txBody>
      </p:sp>
      <p:sp>
        <p:nvSpPr>
          <p:cNvPr id="7" name="TextBox 7"/>
          <p:cNvSpPr txBox="1"/>
          <p:nvPr/>
        </p:nvSpPr>
        <p:spPr>
          <a:xfrm>
            <a:off x="295325" y="1453610"/>
            <a:ext cx="17721960" cy="7804690"/>
          </a:xfrm>
          <a:prstGeom prst="rect">
            <a:avLst/>
          </a:prstGeom>
        </p:spPr>
        <p:txBody>
          <a:bodyPr lIns="0" tIns="0" rIns="0" bIns="0" rtlCol="0" anchor="t">
            <a:spAutoFit/>
          </a:bodyPr>
          <a:lstStyle/>
          <a:p>
            <a:pPr>
              <a:lnSpc>
                <a:spcPts val="5690"/>
              </a:lnSpc>
            </a:pPr>
            <a:endParaRPr/>
          </a:p>
          <a:p>
            <a:pPr>
              <a:lnSpc>
                <a:spcPts val="5690"/>
              </a:lnSpc>
            </a:pPr>
            <a:r>
              <a:rPr lang="en-US" sz="3578" u="sng">
                <a:solidFill>
                  <a:srgbClr val="FFFFFF"/>
                </a:solidFill>
                <a:latin typeface="Assistant Regular"/>
              </a:rPr>
              <a:t>INPUT</a:t>
            </a:r>
          </a:p>
          <a:p>
            <a:pPr>
              <a:lnSpc>
                <a:spcPts val="5690"/>
              </a:lnSpc>
            </a:pPr>
            <a:endParaRPr lang="en-US" sz="3578" u="sng">
              <a:solidFill>
                <a:srgbClr val="FFFFFF"/>
              </a:solidFill>
              <a:latin typeface="Assistant Regular"/>
            </a:endParaRPr>
          </a:p>
          <a:p>
            <a:pPr>
              <a:lnSpc>
                <a:spcPts val="5690"/>
              </a:lnSpc>
            </a:pPr>
            <a:r>
              <a:rPr lang="en-US" sz="3578" u="sng">
                <a:solidFill>
                  <a:srgbClr val="FFFFFF"/>
                </a:solidFill>
                <a:latin typeface="Assistant Regular"/>
              </a:rPr>
              <a:t>Face Recognition</a:t>
            </a:r>
          </a:p>
          <a:p>
            <a:pPr marL="772674" lvl="1" indent="-386337">
              <a:lnSpc>
                <a:spcPts val="5690"/>
              </a:lnSpc>
              <a:buFont typeface="Arial"/>
              <a:buChar char="•"/>
            </a:pPr>
            <a:r>
              <a:rPr lang="en-US" sz="3578">
                <a:solidFill>
                  <a:srgbClr val="FFFFFF"/>
                </a:solidFill>
                <a:latin typeface="Assistant Regular"/>
              </a:rPr>
              <a:t>A machine learning model was designed and developed using the OpenCV to perform facial recognition for the secured login. This was followed by implementing a dynamically run source code to create data sets upon which the model was trained.​</a:t>
            </a:r>
          </a:p>
          <a:p>
            <a:pPr marL="772674" lvl="1" indent="-386337">
              <a:lnSpc>
                <a:spcPts val="5690"/>
              </a:lnSpc>
              <a:buFont typeface="Arial"/>
              <a:buChar char="•"/>
            </a:pPr>
            <a:r>
              <a:rPr lang="en-US" sz="3578">
                <a:solidFill>
                  <a:srgbClr val="FFFFFF"/>
                </a:solidFill>
                <a:latin typeface="Assistant Regular"/>
              </a:rPr>
              <a:t>The datasets were created when the user takes a picture of himself while following the process. The model was then trained with pictures.  </a:t>
            </a:r>
          </a:p>
          <a:p>
            <a:pPr marL="772674" lvl="1" indent="-386337">
              <a:lnSpc>
                <a:spcPts val="5690"/>
              </a:lnSpc>
              <a:buFont typeface="Arial"/>
              <a:buChar char="•"/>
            </a:pPr>
            <a:r>
              <a:rPr lang="en-US" sz="3578">
                <a:solidFill>
                  <a:srgbClr val="FFFFFF"/>
                </a:solidFill>
                <a:latin typeface="Assistant Regular"/>
              </a:rPr>
              <a:t>These trained pictures are stored and used for recognition when the user wants to login to the banking system.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10765480" y="-1401365"/>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5" name="TextBox 5"/>
          <p:cNvSpPr txBox="1"/>
          <p:nvPr/>
        </p:nvSpPr>
        <p:spPr>
          <a:xfrm>
            <a:off x="310285" y="942975"/>
            <a:ext cx="17106700" cy="7292711"/>
          </a:xfrm>
          <a:prstGeom prst="rect">
            <a:avLst/>
          </a:prstGeom>
        </p:spPr>
        <p:txBody>
          <a:bodyPr lIns="0" tIns="0" rIns="0" bIns="0" rtlCol="0" anchor="t">
            <a:spAutoFit/>
          </a:bodyPr>
          <a:lstStyle/>
          <a:p>
            <a:pPr algn="just">
              <a:lnSpc>
                <a:spcPts val="5296"/>
              </a:lnSpc>
            </a:pPr>
            <a:r>
              <a:rPr lang="en-US" sz="3578" u="sng">
                <a:solidFill>
                  <a:srgbClr val="FFFFFF"/>
                </a:solidFill>
                <a:latin typeface="Assistant Regular"/>
              </a:rPr>
              <a:t>Voice recognition</a:t>
            </a:r>
          </a:p>
          <a:p>
            <a:pPr marL="772674" lvl="1" indent="-386337" algn="just">
              <a:lnSpc>
                <a:spcPts val="5296"/>
              </a:lnSpc>
              <a:buFont typeface="Arial"/>
              <a:buChar char="•"/>
            </a:pPr>
            <a:r>
              <a:rPr lang="en-US" sz="3578">
                <a:solidFill>
                  <a:srgbClr val="FFFFFF"/>
                </a:solidFill>
                <a:latin typeface="Assistant Regular"/>
              </a:rPr>
              <a:t>The user is lead to the assistant after the recognition.</a:t>
            </a:r>
          </a:p>
          <a:p>
            <a:pPr marL="772674" lvl="1" indent="-386337" algn="just">
              <a:lnSpc>
                <a:spcPts val="5296"/>
              </a:lnSpc>
              <a:buFont typeface="Arial"/>
              <a:buChar char="•"/>
            </a:pPr>
            <a:r>
              <a:rPr lang="en-US" sz="3578">
                <a:solidFill>
                  <a:srgbClr val="FFFFFF"/>
                </a:solidFill>
                <a:latin typeface="Assistant Regular"/>
              </a:rPr>
              <a:t>The assistant responds to the user when asked queries or any tasks to be performed.</a:t>
            </a:r>
          </a:p>
          <a:p>
            <a:pPr marL="772674" lvl="1" indent="-386337" algn="just">
              <a:lnSpc>
                <a:spcPts val="5296"/>
              </a:lnSpc>
              <a:buFont typeface="Arial"/>
              <a:buChar char="•"/>
            </a:pPr>
            <a:r>
              <a:rPr lang="en-US" sz="3578">
                <a:solidFill>
                  <a:srgbClr val="FFFFFF"/>
                </a:solidFill>
                <a:latin typeface="Assistant Regular"/>
              </a:rPr>
              <a:t>Users can now clear any banking query with the assistant .</a:t>
            </a:r>
          </a:p>
          <a:p>
            <a:pPr algn="just">
              <a:lnSpc>
                <a:spcPts val="5296"/>
              </a:lnSpc>
            </a:pPr>
            <a:endParaRPr lang="en-US" sz="3578">
              <a:solidFill>
                <a:srgbClr val="FFFFFF"/>
              </a:solidFill>
              <a:latin typeface="Assistant Regular"/>
            </a:endParaRPr>
          </a:p>
          <a:p>
            <a:pPr algn="just">
              <a:lnSpc>
                <a:spcPts val="5296"/>
              </a:lnSpc>
            </a:pPr>
            <a:r>
              <a:rPr lang="en-US" sz="3578" u="sng">
                <a:solidFill>
                  <a:srgbClr val="FFFFFF"/>
                </a:solidFill>
                <a:latin typeface="Assistant Regular"/>
              </a:rPr>
              <a:t>OUTPUT</a:t>
            </a:r>
          </a:p>
          <a:p>
            <a:pPr algn="just">
              <a:lnSpc>
                <a:spcPts val="5296"/>
              </a:lnSpc>
            </a:pPr>
            <a:r>
              <a:rPr lang="en-US" sz="3578" u="sng">
                <a:solidFill>
                  <a:srgbClr val="FFFFFF"/>
                </a:solidFill>
                <a:latin typeface="Assistant Regular"/>
              </a:rPr>
              <a:t>Face recognition</a:t>
            </a:r>
          </a:p>
          <a:p>
            <a:pPr marL="772674" lvl="1" indent="-386337" algn="just">
              <a:lnSpc>
                <a:spcPts val="5296"/>
              </a:lnSpc>
              <a:buFont typeface="Arial"/>
              <a:buChar char="•"/>
            </a:pPr>
            <a:r>
              <a:rPr lang="en-US" sz="3578">
                <a:solidFill>
                  <a:srgbClr val="FFFFFF"/>
                </a:solidFill>
                <a:latin typeface="Assistant Regular"/>
              </a:rPr>
              <a:t>A person who appears for scanning is recognized and detected after  being compared to preloaded database.​ After comparing with the database and matching with the user id and name, the person is directed to the assistant.</a:t>
            </a:r>
          </a:p>
          <a:p>
            <a:pPr marL="772674" lvl="1" indent="-386337" algn="just">
              <a:lnSpc>
                <a:spcPts val="5296"/>
              </a:lnSpc>
              <a:buFont typeface="Arial"/>
              <a:buChar char="•"/>
            </a:pPr>
            <a:r>
              <a:rPr lang="en-US" sz="3578">
                <a:solidFill>
                  <a:srgbClr val="FFFFFF"/>
                </a:solidFill>
                <a:latin typeface="Assistant Regular"/>
              </a:rPr>
              <a:t>Here ends the first stage ,that is facial recognition.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8101904"/>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5496491" y="-2669381"/>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634870" y="7163100"/>
            <a:ext cx="7824542" cy="6963843"/>
          </a:xfrm>
          <a:prstGeom prst="rect">
            <a:avLst/>
          </a:prstGeom>
        </p:spPr>
      </p:pic>
      <p:sp>
        <p:nvSpPr>
          <p:cNvPr id="5" name="TextBox 5"/>
          <p:cNvSpPr txBox="1"/>
          <p:nvPr/>
        </p:nvSpPr>
        <p:spPr>
          <a:xfrm>
            <a:off x="1655804" y="1028700"/>
            <a:ext cx="14387468" cy="7725210"/>
          </a:xfrm>
          <a:prstGeom prst="rect">
            <a:avLst/>
          </a:prstGeom>
        </p:spPr>
        <p:txBody>
          <a:bodyPr lIns="0" tIns="0" rIns="0" bIns="0" rtlCol="0" anchor="t">
            <a:spAutoFit/>
          </a:bodyPr>
          <a:lstStyle/>
          <a:p>
            <a:pPr>
              <a:lnSpc>
                <a:spcPts val="4366"/>
              </a:lnSpc>
            </a:pPr>
            <a:r>
              <a:rPr lang="en-US" sz="3578" u="sng">
                <a:solidFill>
                  <a:srgbClr val="731F7D"/>
                </a:solidFill>
                <a:latin typeface="Assistant Regular"/>
              </a:rPr>
              <a:t>Voice Recognition</a:t>
            </a:r>
          </a:p>
          <a:p>
            <a:pPr marL="772674" lvl="1" indent="-386337">
              <a:lnSpc>
                <a:spcPts val="4366"/>
              </a:lnSpc>
              <a:buFont typeface="Arial"/>
              <a:buChar char="•"/>
            </a:pPr>
            <a:r>
              <a:rPr lang="en-US" sz="3578">
                <a:solidFill>
                  <a:srgbClr val="731F7D"/>
                </a:solidFill>
                <a:latin typeface="Assistant Regular"/>
              </a:rPr>
              <a:t>The assistant will open and ask you for input and will reply according to the input of the user.</a:t>
            </a:r>
          </a:p>
          <a:p>
            <a:pPr marL="772674" lvl="1" indent="-386337">
              <a:lnSpc>
                <a:spcPts val="4366"/>
              </a:lnSpc>
              <a:buFont typeface="Arial"/>
              <a:buChar char="•"/>
            </a:pPr>
            <a:r>
              <a:rPr lang="en-US" sz="3578">
                <a:solidFill>
                  <a:srgbClr val="731F7D"/>
                </a:solidFill>
                <a:latin typeface="Assistant Regular"/>
              </a:rPr>
              <a:t>It recognizes the user command based on keywords (like balance, insurance, SIP e.t.c. ). If it does not understand the voice command, it will ask you to repeat.</a:t>
            </a:r>
          </a:p>
          <a:p>
            <a:pPr marL="772674" lvl="1" indent="-386337">
              <a:lnSpc>
                <a:spcPts val="4366"/>
              </a:lnSpc>
              <a:buFont typeface="Arial"/>
              <a:buChar char="•"/>
            </a:pPr>
            <a:r>
              <a:rPr lang="en-US" sz="3578">
                <a:solidFill>
                  <a:srgbClr val="731F7D"/>
                </a:solidFill>
                <a:latin typeface="Assistant Regular"/>
              </a:rPr>
              <a:t>The action is performed and the result is returned in the form of speech along with the text display on the screen.</a:t>
            </a:r>
          </a:p>
          <a:p>
            <a:pPr>
              <a:lnSpc>
                <a:spcPts val="4366"/>
              </a:lnSpc>
            </a:pPr>
            <a:r>
              <a:rPr lang="en-US" sz="3578">
                <a:solidFill>
                  <a:srgbClr val="731F7D"/>
                </a:solidFill>
                <a:latin typeface="Assistant Regular"/>
              </a:rPr>
              <a:t> </a:t>
            </a:r>
          </a:p>
          <a:p>
            <a:pPr>
              <a:lnSpc>
                <a:spcPts val="4366"/>
              </a:lnSpc>
            </a:pPr>
            <a:r>
              <a:rPr lang="en-US" sz="3578">
                <a:solidFill>
                  <a:srgbClr val="731F7D"/>
                </a:solidFill>
                <a:latin typeface="Assistant Regular"/>
              </a:rPr>
              <a:t>The results of some of the sample inputs are given below.</a:t>
            </a:r>
          </a:p>
          <a:p>
            <a:pPr>
              <a:lnSpc>
                <a:spcPts val="4366"/>
              </a:lnSpc>
            </a:pPr>
            <a:r>
              <a:rPr lang="en-US" sz="3578">
                <a:solidFill>
                  <a:srgbClr val="731F7D"/>
                </a:solidFill>
                <a:latin typeface="Assistant Regular"/>
              </a:rPr>
              <a:t>Investment plans: Assistant guides you through all the investment plans of Bank of Baroda</a:t>
            </a:r>
          </a:p>
          <a:p>
            <a:pPr>
              <a:lnSpc>
                <a:spcPts val="4366"/>
              </a:lnSpc>
            </a:pPr>
            <a:endParaRPr lang="en-US" sz="3578">
              <a:solidFill>
                <a:srgbClr val="731F7D"/>
              </a:solidFill>
              <a:latin typeface="Assistant Regular"/>
            </a:endParaRPr>
          </a:p>
          <a:p>
            <a:pPr>
              <a:lnSpc>
                <a:spcPts val="4366"/>
              </a:lnSpc>
            </a:pPr>
            <a:r>
              <a:rPr lang="en-US" sz="3578">
                <a:solidFill>
                  <a:srgbClr val="731F7D"/>
                </a:solidFill>
                <a:latin typeface="Assistant Regular"/>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6068164" y="577788"/>
            <a:ext cx="7726964" cy="1065714"/>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CONCLUSION</a:t>
            </a:r>
          </a:p>
        </p:txBody>
      </p:sp>
      <p:pic>
        <p:nvPicPr>
          <p:cNvPr id="3" name="Picture 3"/>
          <p:cNvPicPr>
            <a:picLocks noChangeAspect="1"/>
          </p:cNvPicPr>
          <p:nvPr/>
        </p:nvPicPr>
        <p:blipFill>
          <a:blip r:embed="rId2"/>
          <a:srcRect/>
          <a:stretch>
            <a:fillRect/>
          </a:stretch>
        </p:blipFill>
        <p:spPr>
          <a:xfrm rot="-10094169">
            <a:off x="-2842822" y="6594480"/>
            <a:ext cx="5318911" cy="5086209"/>
          </a:xfrm>
          <a:prstGeom prst="rect">
            <a:avLst/>
          </a:prstGeom>
        </p:spPr>
      </p:pic>
      <p:sp>
        <p:nvSpPr>
          <p:cNvPr id="4" name="TextBox 4"/>
          <p:cNvSpPr txBox="1"/>
          <p:nvPr/>
        </p:nvSpPr>
        <p:spPr>
          <a:xfrm>
            <a:off x="1737591" y="1576826"/>
            <a:ext cx="15521709" cy="7903984"/>
          </a:xfrm>
          <a:prstGeom prst="rect">
            <a:avLst/>
          </a:prstGeom>
        </p:spPr>
        <p:txBody>
          <a:bodyPr lIns="0" tIns="0" rIns="0" bIns="0" rtlCol="0" anchor="t">
            <a:spAutoFit/>
          </a:bodyPr>
          <a:lstStyle/>
          <a:p>
            <a:pPr algn="just">
              <a:lnSpc>
                <a:spcPts val="4822"/>
              </a:lnSpc>
            </a:pPr>
            <a:endParaRPr/>
          </a:p>
          <a:p>
            <a:pPr algn="just">
              <a:lnSpc>
                <a:spcPts val="4822"/>
              </a:lnSpc>
            </a:pPr>
            <a:r>
              <a:rPr lang="en-US" sz="3444" spc="-34">
                <a:solidFill>
                  <a:srgbClr val="FFFFFF"/>
                </a:solidFill>
                <a:latin typeface="Assistant Regular"/>
              </a:rPr>
              <a:t>Banking has always been a complex and time taking process for the customers until recently. The mobile and online banking systems have come up with better customer experience and introducing Artificial Intelligence to these online banking systems enhances the quality of services provided with high level, seamless, hassle free and quick user experience.</a:t>
            </a:r>
          </a:p>
          <a:p>
            <a:pPr algn="just">
              <a:lnSpc>
                <a:spcPts val="4822"/>
              </a:lnSpc>
              <a:spcBef>
                <a:spcPct val="0"/>
              </a:spcBef>
            </a:pPr>
            <a:r>
              <a:rPr lang="en-US" sz="3444" spc="-34">
                <a:solidFill>
                  <a:srgbClr val="FFFFFF"/>
                </a:solidFill>
                <a:latin typeface="Assistant Regular"/>
              </a:rPr>
              <a:t> With the inspiration from the power AI holds, we have tried to solve some of the problems customers mostly face through BOB: THE VIRTUAL BANKING ASSISTANT. This banking assistant offers personalised experience to its users secured with face authentication. It has the ability to guide customers in various languages to solve their queries and provide needed information. We believe BOB can be a crucial step to transform banking in such a way that the bank services can be used by anyone to finish tasks in a lesser time and to get easier access to problem resolution in a hassle freeway. </a:t>
            </a:r>
          </a:p>
        </p:txBody>
      </p:sp>
      <p:pic>
        <p:nvPicPr>
          <p:cNvPr id="5" name="Picture 5"/>
          <p:cNvPicPr>
            <a:picLocks noChangeAspect="1"/>
          </p:cNvPicPr>
          <p:nvPr/>
        </p:nvPicPr>
        <p:blipFill>
          <a:blip r:embed="rId3"/>
          <a:srcRect l="1083" t="4511" b="4511"/>
          <a:stretch>
            <a:fillRect/>
          </a:stretch>
        </p:blipFill>
        <p:spPr>
          <a:xfrm rot="9440951">
            <a:off x="-1218407" y="474465"/>
            <a:ext cx="1989935" cy="173410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19900" cy="10287000"/>
            <a:chOff x="0" y="0"/>
            <a:chExt cx="9093200" cy="13716000"/>
          </a:xfrm>
        </p:grpSpPr>
        <p:pic>
          <p:nvPicPr>
            <p:cNvPr id="3" name="Picture 3"/>
            <p:cNvPicPr>
              <a:picLocks noChangeAspect="1"/>
            </p:cNvPicPr>
            <p:nvPr/>
          </p:nvPicPr>
          <p:blipFill>
            <a:blip r:embed="rId2"/>
            <a:srcRect l="5830" r="5830"/>
            <a:stretch>
              <a:fillRect/>
            </a:stretch>
          </p:blipFill>
          <p:spPr>
            <a:xfrm>
              <a:off x="0" y="0"/>
              <a:ext cx="9093200" cy="6858000"/>
            </a:xfrm>
            <a:prstGeom prst="rect">
              <a:avLst/>
            </a:prstGeom>
          </p:spPr>
        </p:pic>
        <p:pic>
          <p:nvPicPr>
            <p:cNvPr id="4" name="Picture 4"/>
            <p:cNvPicPr>
              <a:picLocks noChangeAspect="1"/>
            </p:cNvPicPr>
            <p:nvPr/>
          </p:nvPicPr>
          <p:blipFill>
            <a:blip r:embed="rId3"/>
            <a:srcRect l="34425" t="8900" r="9058" b="27123"/>
            <a:stretch>
              <a:fillRect/>
            </a:stretch>
          </p:blipFill>
          <p:spPr>
            <a:xfrm>
              <a:off x="0" y="6858000"/>
              <a:ext cx="9093200" cy="6858000"/>
            </a:xfrm>
            <a:prstGeom prst="rect">
              <a:avLst/>
            </a:prstGeom>
          </p:spPr>
        </p:pic>
      </p:grpSp>
      <p:sp>
        <p:nvSpPr>
          <p:cNvPr id="5" name="TextBox 5"/>
          <p:cNvSpPr txBox="1"/>
          <p:nvPr/>
        </p:nvSpPr>
        <p:spPr>
          <a:xfrm>
            <a:off x="7804678" y="1038225"/>
            <a:ext cx="7513117" cy="1056311"/>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FUTURE SCOPE</a:t>
            </a:r>
          </a:p>
        </p:txBody>
      </p:sp>
      <p:sp>
        <p:nvSpPr>
          <p:cNvPr id="6" name="TextBox 6"/>
          <p:cNvSpPr txBox="1"/>
          <p:nvPr/>
        </p:nvSpPr>
        <p:spPr>
          <a:xfrm>
            <a:off x="7144769" y="2924342"/>
            <a:ext cx="10738943" cy="5871758"/>
          </a:xfrm>
          <a:prstGeom prst="rect">
            <a:avLst/>
          </a:prstGeom>
        </p:spPr>
        <p:txBody>
          <a:bodyPr lIns="0" tIns="0" rIns="0" bIns="0" rtlCol="0" anchor="t">
            <a:spAutoFit/>
          </a:bodyPr>
          <a:lstStyle/>
          <a:p>
            <a:pPr algn="just">
              <a:lnSpc>
                <a:spcPts val="4696"/>
              </a:lnSpc>
            </a:pPr>
            <a:r>
              <a:rPr lang="en-US" sz="3354" spc="-33">
                <a:solidFill>
                  <a:srgbClr val="FFFFFF"/>
                </a:solidFill>
                <a:latin typeface="Assistant Regular"/>
              </a:rPr>
              <a:t>The future of banking is in the digital enhancement of services with AI technology. With the emerging technology banking becomes more secure, organized, hassle free and quick.</a:t>
            </a:r>
          </a:p>
          <a:p>
            <a:pPr algn="just">
              <a:lnSpc>
                <a:spcPts val="4696"/>
              </a:lnSpc>
            </a:pPr>
            <a:endParaRPr lang="en-US" sz="3354" spc="-33">
              <a:solidFill>
                <a:srgbClr val="FFFFFF"/>
              </a:solidFill>
              <a:latin typeface="Assistant Regular"/>
            </a:endParaRPr>
          </a:p>
          <a:p>
            <a:pPr algn="just">
              <a:lnSpc>
                <a:spcPts val="4696"/>
              </a:lnSpc>
              <a:spcBef>
                <a:spcPct val="0"/>
              </a:spcBef>
            </a:pPr>
            <a:r>
              <a:rPr lang="en-US" sz="3354" spc="-33">
                <a:solidFill>
                  <a:srgbClr val="FFFFFF"/>
                </a:solidFill>
                <a:latin typeface="Assistant Regular"/>
              </a:rPr>
              <a:t>The virtual banking assistant BOB always has the scope to upgrade and include more and more features. The availability of such technological features ensures the customers increase rapidly due to the high level performance of the system.  Features like online loan application based on eligibility check, Smart tracking of account, anomaly detection etc.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819985" y="714464"/>
            <a:ext cx="5810058" cy="1557712"/>
          </a:xfrm>
          <a:prstGeom prst="rect">
            <a:avLst/>
          </a:prstGeom>
        </p:spPr>
        <p:txBody>
          <a:bodyPr lIns="0" tIns="0" rIns="0" bIns="0" rtlCol="0" anchor="t">
            <a:spAutoFit/>
          </a:bodyPr>
          <a:lstStyle/>
          <a:p>
            <a:pPr algn="ctr">
              <a:lnSpc>
                <a:spcPts val="12237"/>
              </a:lnSpc>
              <a:spcBef>
                <a:spcPct val="0"/>
              </a:spcBef>
            </a:pPr>
            <a:r>
              <a:rPr lang="en-US" sz="10370">
                <a:solidFill>
                  <a:srgbClr val="FFFFFF"/>
                </a:solidFill>
                <a:latin typeface="HK Grotesk Bold"/>
              </a:rPr>
              <a:t>TECHGIG</a:t>
            </a:r>
          </a:p>
        </p:txBody>
      </p:sp>
      <p:sp>
        <p:nvSpPr>
          <p:cNvPr id="3" name="TextBox 3"/>
          <p:cNvSpPr txBox="1"/>
          <p:nvPr/>
        </p:nvSpPr>
        <p:spPr>
          <a:xfrm>
            <a:off x="8354279" y="3560841"/>
            <a:ext cx="8192864" cy="5161565"/>
          </a:xfrm>
          <a:prstGeom prst="rect">
            <a:avLst/>
          </a:prstGeom>
        </p:spPr>
        <p:txBody>
          <a:bodyPr lIns="0" tIns="0" rIns="0" bIns="0" rtlCol="0" anchor="t">
            <a:spAutoFit/>
          </a:bodyPr>
          <a:lstStyle/>
          <a:p>
            <a:pPr>
              <a:lnSpc>
                <a:spcPts val="9852"/>
              </a:lnSpc>
            </a:pPr>
            <a:r>
              <a:rPr lang="en-US" sz="8349">
                <a:solidFill>
                  <a:srgbClr val="FFFFFF"/>
                </a:solidFill>
                <a:latin typeface="HK Grotesk Bold"/>
              </a:rPr>
              <a:t>TEAM MEMBERS</a:t>
            </a:r>
          </a:p>
          <a:p>
            <a:pPr>
              <a:lnSpc>
                <a:spcPts val="7762"/>
              </a:lnSpc>
            </a:pPr>
            <a:r>
              <a:rPr lang="en-US" sz="6578">
                <a:solidFill>
                  <a:srgbClr val="FFFFFF"/>
                </a:solidFill>
                <a:latin typeface="HK Grotesk Bold"/>
              </a:rPr>
              <a:t>Gopika Nair</a:t>
            </a:r>
          </a:p>
          <a:p>
            <a:pPr>
              <a:lnSpc>
                <a:spcPts val="7762"/>
              </a:lnSpc>
            </a:pPr>
            <a:r>
              <a:rPr lang="en-US" sz="6578">
                <a:solidFill>
                  <a:srgbClr val="FFFFFF"/>
                </a:solidFill>
                <a:latin typeface="HK Grotesk Bold"/>
              </a:rPr>
              <a:t>B.Lakshmi Sahithi</a:t>
            </a:r>
          </a:p>
          <a:p>
            <a:pPr>
              <a:lnSpc>
                <a:spcPts val="7762"/>
              </a:lnSpc>
            </a:pPr>
            <a:r>
              <a:rPr lang="en-US" sz="6578">
                <a:solidFill>
                  <a:srgbClr val="FFFFFF"/>
                </a:solidFill>
                <a:latin typeface="HK Grotesk Bold"/>
              </a:rPr>
              <a:t>Tarumani Vyshnavi</a:t>
            </a:r>
          </a:p>
          <a:p>
            <a:pPr>
              <a:lnSpc>
                <a:spcPts val="7762"/>
              </a:lnSpc>
              <a:spcBef>
                <a:spcPct val="0"/>
              </a:spcBef>
            </a:pPr>
            <a:r>
              <a:rPr lang="en-US" sz="6578">
                <a:solidFill>
                  <a:srgbClr val="FFFFFF"/>
                </a:solidFill>
                <a:latin typeface="HK Grotesk Bold"/>
              </a:rPr>
              <a:t>Simerpreet Kaur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27244" y="1832164"/>
            <a:ext cx="8757319" cy="1188910"/>
          </a:xfrm>
          <a:prstGeom prst="rect">
            <a:avLst/>
          </a:prstGeom>
        </p:spPr>
        <p:txBody>
          <a:bodyPr lIns="0" tIns="0" rIns="0" bIns="0" rtlCol="0" anchor="t">
            <a:spAutoFit/>
          </a:bodyPr>
          <a:lstStyle/>
          <a:p>
            <a:pPr>
              <a:lnSpc>
                <a:spcPts val="9458"/>
              </a:lnSpc>
            </a:pPr>
            <a:r>
              <a:rPr lang="en-US" sz="8015">
                <a:solidFill>
                  <a:srgbClr val="000000"/>
                </a:solidFill>
                <a:latin typeface="HK Grotesk Bold"/>
              </a:rPr>
              <a:t>Introduction</a:t>
            </a: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grpSp>
        <p:nvGrpSpPr>
          <p:cNvPr id="4" name="Group 4"/>
          <p:cNvGrpSpPr/>
          <p:nvPr/>
        </p:nvGrpSpPr>
        <p:grpSpPr>
          <a:xfrm>
            <a:off x="1800809" y="3750071"/>
            <a:ext cx="4740547" cy="4539204"/>
            <a:chOff x="0" y="0"/>
            <a:chExt cx="6320729" cy="6052272"/>
          </a:xfrm>
        </p:grpSpPr>
        <p:sp>
          <p:nvSpPr>
            <p:cNvPr id="5" name="TextBox 5"/>
            <p:cNvSpPr txBox="1"/>
            <p:nvPr/>
          </p:nvSpPr>
          <p:spPr>
            <a:xfrm>
              <a:off x="0" y="-47625"/>
              <a:ext cx="6320729" cy="2160503"/>
            </a:xfrm>
            <a:prstGeom prst="rect">
              <a:avLst/>
            </a:prstGeom>
          </p:spPr>
          <p:txBody>
            <a:bodyPr lIns="0" tIns="0" rIns="0" bIns="0" rtlCol="0" anchor="t">
              <a:spAutoFit/>
            </a:bodyPr>
            <a:lstStyle/>
            <a:p>
              <a:pPr>
                <a:lnSpc>
                  <a:spcPts val="6531"/>
                </a:lnSpc>
              </a:pPr>
              <a:r>
                <a:rPr lang="en-US" sz="5024">
                  <a:solidFill>
                    <a:srgbClr val="731F7D"/>
                  </a:solidFill>
                  <a:latin typeface="Halant Medium"/>
                </a:rPr>
                <a:t>Virtual Assistant?</a:t>
              </a:r>
            </a:p>
          </p:txBody>
        </p:sp>
        <p:sp>
          <p:nvSpPr>
            <p:cNvPr id="6" name="TextBox 6"/>
            <p:cNvSpPr txBox="1"/>
            <p:nvPr/>
          </p:nvSpPr>
          <p:spPr>
            <a:xfrm>
              <a:off x="0" y="2593638"/>
              <a:ext cx="6320729" cy="3458633"/>
            </a:xfrm>
            <a:prstGeom prst="rect">
              <a:avLst/>
            </a:prstGeom>
          </p:spPr>
          <p:txBody>
            <a:bodyPr lIns="0" tIns="0" rIns="0" bIns="0" rtlCol="0" anchor="t">
              <a:spAutoFit/>
            </a:bodyPr>
            <a:lstStyle/>
            <a:p>
              <a:pPr algn="just">
                <a:lnSpc>
                  <a:spcPts val="3499"/>
                </a:lnSpc>
                <a:spcBef>
                  <a:spcPct val="0"/>
                </a:spcBef>
              </a:pPr>
              <a:r>
                <a:rPr lang="en-US" sz="2499" spc="-24">
                  <a:solidFill>
                    <a:srgbClr val="000000"/>
                  </a:solidFill>
                  <a:latin typeface="Assistant Regular"/>
                </a:rPr>
                <a:t>Virtual assistants are one of the most successful applications of AI and have become an indispensable part of the technology. They can be used in almost every field to make our tasks simpler and efficient.</a:t>
              </a:r>
            </a:p>
          </p:txBody>
        </p:sp>
      </p:grpSp>
      <p:grpSp>
        <p:nvGrpSpPr>
          <p:cNvPr id="7" name="Group 7"/>
          <p:cNvGrpSpPr/>
          <p:nvPr/>
        </p:nvGrpSpPr>
        <p:grpSpPr>
          <a:xfrm>
            <a:off x="6978850" y="3750071"/>
            <a:ext cx="5336006" cy="6062776"/>
            <a:chOff x="0" y="0"/>
            <a:chExt cx="7114675" cy="8083701"/>
          </a:xfrm>
        </p:grpSpPr>
        <p:sp>
          <p:nvSpPr>
            <p:cNvPr id="8" name="TextBox 8"/>
            <p:cNvSpPr txBox="1"/>
            <p:nvPr/>
          </p:nvSpPr>
          <p:spPr>
            <a:xfrm>
              <a:off x="0" y="-38100"/>
              <a:ext cx="7114675" cy="1934004"/>
            </a:xfrm>
            <a:prstGeom prst="rect">
              <a:avLst/>
            </a:prstGeom>
          </p:spPr>
          <p:txBody>
            <a:bodyPr lIns="0" tIns="0" rIns="0" bIns="0" rtlCol="0" anchor="t">
              <a:spAutoFit/>
            </a:bodyPr>
            <a:lstStyle/>
            <a:p>
              <a:pPr marL="0" lvl="0" indent="0" algn="l">
                <a:lnSpc>
                  <a:spcPts val="5861"/>
                </a:lnSpc>
                <a:spcBef>
                  <a:spcPct val="0"/>
                </a:spcBef>
              </a:pPr>
              <a:r>
                <a:rPr lang="en-US" sz="4508" u="none">
                  <a:solidFill>
                    <a:srgbClr val="731F7D"/>
                  </a:solidFill>
                  <a:latin typeface="Halant Medium Italics"/>
                </a:rPr>
                <a:t>What's special about it?</a:t>
              </a:r>
            </a:p>
          </p:txBody>
        </p:sp>
        <p:sp>
          <p:nvSpPr>
            <p:cNvPr id="9" name="TextBox 9"/>
            <p:cNvSpPr txBox="1"/>
            <p:nvPr/>
          </p:nvSpPr>
          <p:spPr>
            <a:xfrm>
              <a:off x="0" y="2323381"/>
              <a:ext cx="7114675" cy="5760320"/>
            </a:xfrm>
            <a:prstGeom prst="rect">
              <a:avLst/>
            </a:prstGeom>
          </p:spPr>
          <p:txBody>
            <a:bodyPr lIns="0" tIns="0" rIns="0" bIns="0" rtlCol="0" anchor="t">
              <a:spAutoFit/>
            </a:bodyPr>
            <a:lstStyle/>
            <a:p>
              <a:pPr algn="just">
                <a:lnSpc>
                  <a:spcPts val="3499"/>
                </a:lnSpc>
              </a:pPr>
              <a:r>
                <a:rPr lang="en-US" sz="2499" spc="-24">
                  <a:solidFill>
                    <a:srgbClr val="000000"/>
                  </a:solidFill>
                  <a:latin typeface="Assistant Regular"/>
                </a:rPr>
                <a:t>In today's advanced market , artificial intelligence could be a key unlocking the users of tomorrow. Users like to associate with the machines using voice commands which are conceivable through the virtual assistant.</a:t>
              </a:r>
            </a:p>
            <a:p>
              <a:pPr algn="just">
                <a:lnSpc>
                  <a:spcPts val="3499"/>
                </a:lnSpc>
              </a:pPr>
              <a:r>
                <a:rPr lang="en-US" sz="2499" spc="-24">
                  <a:solidFill>
                    <a:srgbClr val="000000"/>
                  </a:solidFill>
                  <a:latin typeface="Assistant Regular"/>
                </a:rPr>
                <a:t>They have vast possibilities where New features and upgrades can always be added to improve the performance.</a:t>
              </a:r>
            </a:p>
            <a:p>
              <a:pPr>
                <a:lnSpc>
                  <a:spcPts val="3253"/>
                </a:lnSpc>
                <a:spcBef>
                  <a:spcPct val="0"/>
                </a:spcBef>
              </a:pPr>
              <a:endParaRPr lang="en-US" sz="2499" spc="-24">
                <a:solidFill>
                  <a:srgbClr val="000000"/>
                </a:solidFill>
                <a:latin typeface="Assistant Regular"/>
              </a:endParaRPr>
            </a:p>
          </p:txBody>
        </p:sp>
      </p:grpSp>
      <p:grpSp>
        <p:nvGrpSpPr>
          <p:cNvPr id="10" name="Group 10"/>
          <p:cNvGrpSpPr/>
          <p:nvPr/>
        </p:nvGrpSpPr>
        <p:grpSpPr>
          <a:xfrm>
            <a:off x="13476041" y="3750071"/>
            <a:ext cx="4258143" cy="4984680"/>
            <a:chOff x="0" y="0"/>
            <a:chExt cx="5677525" cy="6646239"/>
          </a:xfrm>
        </p:grpSpPr>
        <p:sp>
          <p:nvSpPr>
            <p:cNvPr id="11" name="TextBox 11"/>
            <p:cNvSpPr txBox="1"/>
            <p:nvPr/>
          </p:nvSpPr>
          <p:spPr>
            <a:xfrm>
              <a:off x="0" y="-47625"/>
              <a:ext cx="5677525" cy="1021935"/>
            </a:xfrm>
            <a:prstGeom prst="rect">
              <a:avLst/>
            </a:prstGeom>
          </p:spPr>
          <p:txBody>
            <a:bodyPr lIns="0" tIns="0" rIns="0" bIns="0" rtlCol="0" anchor="t">
              <a:spAutoFit/>
            </a:bodyPr>
            <a:lstStyle/>
            <a:p>
              <a:pPr marL="0" lvl="0" indent="0" algn="l">
                <a:lnSpc>
                  <a:spcPts val="6276"/>
                </a:lnSpc>
                <a:spcBef>
                  <a:spcPct val="0"/>
                </a:spcBef>
              </a:pPr>
              <a:r>
                <a:rPr lang="en-US" sz="4828">
                  <a:solidFill>
                    <a:srgbClr val="731F7D"/>
                  </a:solidFill>
                  <a:latin typeface="Halant Medium Italics"/>
                </a:rPr>
                <a:t>Objective</a:t>
              </a:r>
            </a:p>
          </p:txBody>
        </p:sp>
        <p:sp>
          <p:nvSpPr>
            <p:cNvPr id="12" name="TextBox 12"/>
            <p:cNvSpPr txBox="1"/>
            <p:nvPr/>
          </p:nvSpPr>
          <p:spPr>
            <a:xfrm>
              <a:off x="0" y="1434811"/>
              <a:ext cx="5677525" cy="5211429"/>
            </a:xfrm>
            <a:prstGeom prst="rect">
              <a:avLst/>
            </a:prstGeom>
          </p:spPr>
          <p:txBody>
            <a:bodyPr lIns="0" tIns="0" rIns="0" bIns="0" rtlCol="0" anchor="t">
              <a:spAutoFit/>
            </a:bodyPr>
            <a:lstStyle/>
            <a:p>
              <a:pPr algn="just">
                <a:lnSpc>
                  <a:spcPts val="3499"/>
                </a:lnSpc>
              </a:pPr>
              <a:r>
                <a:rPr lang="en-US" sz="2499" spc="-24">
                  <a:solidFill>
                    <a:srgbClr val="000000"/>
                  </a:solidFill>
                  <a:latin typeface="Assistant Regular"/>
                </a:rPr>
                <a:t>Through our project, we aim to  add new and various features to this amazing virtual power. Our virtual assistant has been improved by giving Facial Recognition framework using AI strategies to detect and recognize faces.</a:t>
              </a:r>
            </a:p>
            <a:p>
              <a:pPr>
                <a:lnSpc>
                  <a:spcPts val="3483"/>
                </a:lnSpc>
                <a:spcBef>
                  <a:spcPct val="0"/>
                </a:spcBef>
              </a:pPr>
              <a:endParaRPr lang="en-US" sz="2499" spc="-24">
                <a:solidFill>
                  <a:srgbClr val="000000"/>
                </a:solidFill>
                <a:latin typeface="Assistant Regular"/>
              </a:endParaRPr>
            </a:p>
          </p:txBody>
        </p:sp>
      </p:grpSp>
      <p:pic>
        <p:nvPicPr>
          <p:cNvPr id="13" name="Picture 13"/>
          <p:cNvPicPr>
            <a:picLocks noChangeAspect="1"/>
          </p:cNvPicPr>
          <p:nvPr/>
        </p:nvPicPr>
        <p:blipFill>
          <a:blip r:embed="rId3"/>
          <a:srcRect/>
          <a:stretch>
            <a:fillRect/>
          </a:stretch>
        </p:blipFill>
        <p:spPr>
          <a:xfrm rot="9440951">
            <a:off x="-957979" y="335262"/>
            <a:ext cx="2207918" cy="20920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3"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3861293" y="4266538"/>
            <a:ext cx="10565414" cy="1772974"/>
          </a:xfrm>
          <a:prstGeom prst="rect">
            <a:avLst/>
          </a:prstGeom>
        </p:spPr>
        <p:txBody>
          <a:bodyPr lIns="0" tIns="0" rIns="0" bIns="0" rtlCol="0" anchor="t">
            <a:spAutoFit/>
          </a:bodyPr>
          <a:lstStyle/>
          <a:p>
            <a:pPr algn="ctr">
              <a:lnSpc>
                <a:spcPts val="13889"/>
              </a:lnSpc>
            </a:pPr>
            <a:r>
              <a:rPr lang="en-US" sz="11771">
                <a:solidFill>
                  <a:srgbClr val="FFFFFF"/>
                </a:solidFill>
                <a:latin typeface="HK Grotesk Bold"/>
              </a:rPr>
              <a:t>THANK YOU</a:t>
            </a:r>
          </a:p>
        </p:txBody>
      </p:sp>
      <p:pic>
        <p:nvPicPr>
          <p:cNvPr id="5" name="Picture 5"/>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11794029" y="5296429"/>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grpSp>
        <p:nvGrpSpPr>
          <p:cNvPr id="5" name="Group 5"/>
          <p:cNvGrpSpPr/>
          <p:nvPr/>
        </p:nvGrpSpPr>
        <p:grpSpPr>
          <a:xfrm>
            <a:off x="795259" y="1499454"/>
            <a:ext cx="12331048" cy="7376619"/>
            <a:chOff x="0" y="0"/>
            <a:chExt cx="16441397" cy="9835492"/>
          </a:xfrm>
        </p:grpSpPr>
        <p:sp>
          <p:nvSpPr>
            <p:cNvPr id="6" name="TextBox 6"/>
            <p:cNvSpPr txBox="1"/>
            <p:nvPr/>
          </p:nvSpPr>
          <p:spPr>
            <a:xfrm>
              <a:off x="0" y="9525"/>
              <a:ext cx="16441397" cy="1208202"/>
            </a:xfrm>
            <a:prstGeom prst="rect">
              <a:avLst/>
            </a:prstGeom>
          </p:spPr>
          <p:txBody>
            <a:bodyPr lIns="0" tIns="0" rIns="0" bIns="0" rtlCol="0" anchor="t">
              <a:spAutoFit/>
            </a:bodyPr>
            <a:lstStyle/>
            <a:p>
              <a:pPr>
                <a:lnSpc>
                  <a:spcPts val="7079"/>
                </a:lnSpc>
              </a:pPr>
              <a:r>
                <a:rPr lang="en-US" sz="5999">
                  <a:solidFill>
                    <a:srgbClr val="FFFFFF"/>
                  </a:solidFill>
                  <a:latin typeface="HK Grotesk Bold"/>
                </a:rPr>
                <a:t>Let's get acquainted with BOB</a:t>
              </a:r>
            </a:p>
          </p:txBody>
        </p:sp>
        <p:sp>
          <p:nvSpPr>
            <p:cNvPr id="7" name="TextBox 7"/>
            <p:cNvSpPr txBox="1"/>
            <p:nvPr/>
          </p:nvSpPr>
          <p:spPr>
            <a:xfrm>
              <a:off x="0" y="2078417"/>
              <a:ext cx="10404248" cy="7757075"/>
            </a:xfrm>
            <a:prstGeom prst="rect">
              <a:avLst/>
            </a:prstGeom>
          </p:spPr>
          <p:txBody>
            <a:bodyPr lIns="0" tIns="0" rIns="0" bIns="0" rtlCol="0" anchor="t">
              <a:spAutoFit/>
            </a:bodyPr>
            <a:lstStyle/>
            <a:p>
              <a:pPr algn="just">
                <a:lnSpc>
                  <a:spcPts val="4659"/>
                </a:lnSpc>
                <a:spcBef>
                  <a:spcPct val="0"/>
                </a:spcBef>
              </a:pPr>
              <a:r>
                <a:rPr lang="en-US" sz="3328" spc="-33">
                  <a:solidFill>
                    <a:srgbClr val="FFFFFF"/>
                  </a:solidFill>
                  <a:latin typeface="Assistant Regular"/>
                </a:rPr>
                <a:t>BOB is the Banking Virtual Assistant that offers personalized experience to it's users along with high security using Face Authentication. BOB has the ability to guide the customers throughout the process of Banking solving various queries and also providing additional information from the basics. BOB will become that Banking friend , who can adapt into various forms based on the customers' needs with high accessibility .</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767171" y="7366710"/>
            <a:ext cx="2729129" cy="2585849"/>
          </a:xfrm>
          <a:prstGeom prst="rect">
            <a:avLst/>
          </a:prstGeom>
        </p:spPr>
      </p:pic>
      <p:pic>
        <p:nvPicPr>
          <p:cNvPr id="3" name="Picture 3"/>
          <p:cNvPicPr>
            <a:picLocks noChangeAspect="1"/>
          </p:cNvPicPr>
          <p:nvPr/>
        </p:nvPicPr>
        <p:blipFill>
          <a:blip r:embed="rId3"/>
          <a:srcRect/>
          <a:stretch>
            <a:fillRect/>
          </a:stretch>
        </p:blipFill>
        <p:spPr>
          <a:xfrm rot="-6185645">
            <a:off x="-1867548" y="60686"/>
            <a:ext cx="9901401" cy="8812247"/>
          </a:xfrm>
          <a:prstGeom prst="rect">
            <a:avLst/>
          </a:prstGeom>
        </p:spPr>
      </p:pic>
      <p:sp>
        <p:nvSpPr>
          <p:cNvPr id="4" name="TextBox 4"/>
          <p:cNvSpPr txBox="1"/>
          <p:nvPr/>
        </p:nvSpPr>
        <p:spPr>
          <a:xfrm>
            <a:off x="1028700" y="2517320"/>
            <a:ext cx="6969284" cy="2104183"/>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Existing work with limitations</a:t>
            </a:r>
          </a:p>
        </p:txBody>
      </p:sp>
      <p:pic>
        <p:nvPicPr>
          <p:cNvPr id="5" name="Picture 5"/>
          <p:cNvPicPr>
            <a:picLocks noChangeAspect="1"/>
          </p:cNvPicPr>
          <p:nvPr/>
        </p:nvPicPr>
        <p:blipFill>
          <a:blip r:embed="rId4"/>
          <a:srcRect/>
          <a:stretch>
            <a:fillRect/>
          </a:stretch>
        </p:blipFill>
        <p:spPr>
          <a:xfrm rot="-447366">
            <a:off x="7083089" y="303005"/>
            <a:ext cx="1517793" cy="1451390"/>
          </a:xfrm>
          <a:prstGeom prst="rect">
            <a:avLst/>
          </a:prstGeom>
        </p:spPr>
      </p:pic>
      <p:sp>
        <p:nvSpPr>
          <p:cNvPr id="6" name="TextBox 6"/>
          <p:cNvSpPr txBox="1"/>
          <p:nvPr/>
        </p:nvSpPr>
        <p:spPr>
          <a:xfrm>
            <a:off x="8955579" y="1224728"/>
            <a:ext cx="8754611" cy="8539641"/>
          </a:xfrm>
          <a:prstGeom prst="rect">
            <a:avLst/>
          </a:prstGeom>
        </p:spPr>
        <p:txBody>
          <a:bodyPr lIns="0" tIns="0" rIns="0" bIns="0" rtlCol="0" anchor="t">
            <a:spAutoFit/>
          </a:bodyPr>
          <a:lstStyle/>
          <a:p>
            <a:pPr algn="just">
              <a:lnSpc>
                <a:spcPts val="3640"/>
              </a:lnSpc>
            </a:pPr>
            <a:r>
              <a:rPr lang="en-US" sz="2600" spc="-26">
                <a:solidFill>
                  <a:srgbClr val="FFFFFF"/>
                </a:solidFill>
                <a:latin typeface="Assistant Regular"/>
              </a:rPr>
              <a:t>The most common personal assistants like </a:t>
            </a:r>
          </a:p>
          <a:p>
            <a:pPr algn="just">
              <a:lnSpc>
                <a:spcPts val="3640"/>
              </a:lnSpc>
            </a:pPr>
            <a:r>
              <a:rPr lang="en-US" sz="2600" spc="-26">
                <a:solidFill>
                  <a:srgbClr val="FFFFFF"/>
                </a:solidFill>
                <a:ea typeface="Assistant Regular"/>
              </a:rPr>
              <a:t>●Google Assistant and Siri, focus primarily on helping users with non-work related tasks like leisure and fitness.</a:t>
            </a:r>
          </a:p>
          <a:p>
            <a:pPr algn="just">
              <a:lnSpc>
                <a:spcPts val="3640"/>
              </a:lnSpc>
            </a:pPr>
            <a:r>
              <a:rPr lang="en-US" sz="2600" spc="-26">
                <a:solidFill>
                  <a:srgbClr val="FFFFFF"/>
                </a:solidFill>
                <a:ea typeface="Assistant Regular"/>
              </a:rPr>
              <a:t>●Cortana, focuses on work efficiency.</a:t>
            </a:r>
          </a:p>
          <a:p>
            <a:pPr algn="just">
              <a:lnSpc>
                <a:spcPts val="3640"/>
              </a:lnSpc>
            </a:pPr>
            <a:r>
              <a:rPr lang="en-US" sz="2600" spc="-26">
                <a:solidFill>
                  <a:srgbClr val="FFFFFF"/>
                </a:solidFill>
                <a:ea typeface="Assistant Regular"/>
              </a:rPr>
              <a:t>●Alexa, is more concerned with retail.</a:t>
            </a:r>
          </a:p>
          <a:p>
            <a:pPr algn="just">
              <a:lnSpc>
                <a:spcPts val="3640"/>
              </a:lnSpc>
            </a:pPr>
            <a:endParaRPr lang="en-US" sz="2600" spc="-26">
              <a:solidFill>
                <a:srgbClr val="FFFFFF"/>
              </a:solidFill>
              <a:ea typeface="Assistant Regular"/>
            </a:endParaRPr>
          </a:p>
          <a:p>
            <a:pPr algn="just">
              <a:lnSpc>
                <a:spcPts val="3640"/>
              </a:lnSpc>
            </a:pPr>
            <a:r>
              <a:rPr lang="en-US" sz="2600" spc="-26">
                <a:solidFill>
                  <a:srgbClr val="FFFFFF"/>
                </a:solidFill>
                <a:latin typeface="Assistant Regular"/>
              </a:rPr>
              <a:t>Security is the significant issue with the voice-helped  gadgets while anybody can access to a voice-actuated gadget.</a:t>
            </a:r>
          </a:p>
          <a:p>
            <a:pPr algn="just">
              <a:lnSpc>
                <a:spcPts val="3640"/>
              </a:lnSpc>
            </a:pPr>
            <a:endParaRPr lang="en-US" sz="2600" spc="-26">
              <a:solidFill>
                <a:srgbClr val="FFFFFF"/>
              </a:solidFill>
              <a:latin typeface="Assistant Regular"/>
            </a:endParaRPr>
          </a:p>
          <a:p>
            <a:pPr algn="just">
              <a:lnSpc>
                <a:spcPts val="3640"/>
              </a:lnSpc>
            </a:pPr>
            <a:r>
              <a:rPr lang="en-US" sz="2600" spc="-26">
                <a:solidFill>
                  <a:srgbClr val="FFFFFF"/>
                </a:solidFill>
                <a:latin typeface="Assistant Regular"/>
              </a:rPr>
              <a:t>Voice assistance can be utilized without getting any permission from the user where one can gathers data about the records and administrations related with the dynamic gadget, and request that it perform errands which can be unsafe and can cause misfortune as well. </a:t>
            </a:r>
          </a:p>
          <a:p>
            <a:pPr algn="just">
              <a:lnSpc>
                <a:spcPts val="3640"/>
              </a:lnSpc>
            </a:pPr>
            <a:r>
              <a:rPr lang="en-US" sz="2600" spc="-26">
                <a:solidFill>
                  <a:srgbClr val="FFFFFF"/>
                </a:solidFill>
                <a:latin typeface="Assistant Regular"/>
              </a:rPr>
              <a:t>It comprises of high security hazard as these gadgets may uncover the schedule substance, messages, and other individual subtleties.</a:t>
            </a:r>
          </a:p>
          <a:p>
            <a:pPr>
              <a:lnSpc>
                <a:spcPts val="3132"/>
              </a:lnSpc>
            </a:pPr>
            <a:endParaRPr lang="en-US" sz="2600" spc="-26">
              <a:solidFill>
                <a:srgbClr val="FFFFFF"/>
              </a:solidFill>
              <a:latin typeface="Assistant Regular"/>
            </a:endParaRPr>
          </a:p>
          <a:p>
            <a:pPr>
              <a:lnSpc>
                <a:spcPts val="3132"/>
              </a:lnSpc>
              <a:spcBef>
                <a:spcPct val="0"/>
              </a:spcBef>
            </a:pPr>
            <a:endParaRPr lang="en-US" sz="2600" spc="-26">
              <a:solidFill>
                <a:srgbClr val="FFFFFF"/>
              </a:solidFill>
              <a:latin typeface="Assistant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96618" y="7668761"/>
            <a:ext cx="2605188" cy="2468415"/>
          </a:xfrm>
          <a:prstGeom prst="rect">
            <a:avLst/>
          </a:prstGeom>
        </p:spPr>
      </p:pic>
      <p:pic>
        <p:nvPicPr>
          <p:cNvPr id="3" name="Picture 3"/>
          <p:cNvPicPr>
            <a:picLocks noChangeAspect="1"/>
          </p:cNvPicPr>
          <p:nvPr/>
        </p:nvPicPr>
        <p:blipFill>
          <a:blip r:embed="rId3"/>
          <a:srcRect/>
          <a:stretch>
            <a:fillRect/>
          </a:stretch>
        </p:blipFill>
        <p:spPr>
          <a:xfrm>
            <a:off x="-1213644" y="-550315"/>
            <a:ext cx="5225712" cy="4650884"/>
          </a:xfrm>
          <a:prstGeom prst="rect">
            <a:avLst/>
          </a:prstGeom>
        </p:spPr>
      </p:pic>
      <p:pic>
        <p:nvPicPr>
          <p:cNvPr id="4" name="Picture 4"/>
          <p:cNvPicPr>
            <a:picLocks noChangeAspect="1"/>
          </p:cNvPicPr>
          <p:nvPr/>
        </p:nvPicPr>
        <p:blipFill>
          <a:blip r:embed="rId4"/>
          <a:srcRect/>
          <a:stretch>
            <a:fillRect/>
          </a:stretch>
        </p:blipFill>
        <p:spPr>
          <a:xfrm rot="313119">
            <a:off x="13629712" y="-946959"/>
            <a:ext cx="5693252" cy="5444172"/>
          </a:xfrm>
          <a:prstGeom prst="rect">
            <a:avLst/>
          </a:prstGeom>
        </p:spPr>
      </p:pic>
      <p:sp>
        <p:nvSpPr>
          <p:cNvPr id="5" name="TextBox 5"/>
          <p:cNvSpPr txBox="1"/>
          <p:nvPr/>
        </p:nvSpPr>
        <p:spPr>
          <a:xfrm>
            <a:off x="1028700" y="1494611"/>
            <a:ext cx="7146349" cy="1281356"/>
          </a:xfrm>
          <a:prstGeom prst="rect">
            <a:avLst/>
          </a:prstGeom>
        </p:spPr>
        <p:txBody>
          <a:bodyPr lIns="0" tIns="0" rIns="0" bIns="0" rtlCol="0" anchor="t">
            <a:spAutoFit/>
          </a:bodyPr>
          <a:lstStyle/>
          <a:p>
            <a:pPr algn="r">
              <a:lnSpc>
                <a:spcPts val="10095"/>
              </a:lnSpc>
            </a:pPr>
            <a:r>
              <a:rPr lang="en-US" sz="8555">
                <a:solidFill>
                  <a:srgbClr val="FFFFFF"/>
                </a:solidFill>
                <a:latin typeface="HK Grotesk Bold"/>
              </a:rPr>
              <a:t>NOVELTY</a:t>
            </a:r>
          </a:p>
        </p:txBody>
      </p:sp>
      <p:sp>
        <p:nvSpPr>
          <p:cNvPr id="6" name="TextBox 6"/>
          <p:cNvSpPr txBox="1"/>
          <p:nvPr/>
        </p:nvSpPr>
        <p:spPr>
          <a:xfrm>
            <a:off x="2224244" y="3845748"/>
            <a:ext cx="14442064" cy="5237436"/>
          </a:xfrm>
          <a:prstGeom prst="rect">
            <a:avLst/>
          </a:prstGeom>
        </p:spPr>
        <p:txBody>
          <a:bodyPr lIns="0" tIns="0" rIns="0" bIns="0" rtlCol="0" anchor="t">
            <a:spAutoFit/>
          </a:bodyPr>
          <a:lstStyle/>
          <a:p>
            <a:pPr algn="just">
              <a:lnSpc>
                <a:spcPts val="4194"/>
              </a:lnSpc>
            </a:pPr>
            <a:r>
              <a:rPr lang="en-US" sz="2996">
                <a:solidFill>
                  <a:srgbClr val="FFFFFF"/>
                </a:solidFill>
                <a:latin typeface="Canva Sans"/>
              </a:rPr>
              <a:t>BOB recognizes its users through face recognition ensuring highly secured operations.The features provided by the assistant are quick, accurate, time saving and easy to use. It tracks users actions and can drive through the user step by step in a chosen task. Simplicity, time and clarity are the main concerns of a person while banking that can be solved through this assistant. It acts as a bridge connecting user with the bank solving most of the bank related queries hence reducing the load on customer service centers.</a:t>
            </a:r>
          </a:p>
          <a:p>
            <a:pPr algn="just">
              <a:lnSpc>
                <a:spcPts val="4194"/>
              </a:lnSpc>
            </a:pPr>
            <a:r>
              <a:rPr lang="en-US" sz="2996">
                <a:solidFill>
                  <a:srgbClr val="FFFFFF"/>
                </a:solidFill>
                <a:latin typeface="Canva Sans"/>
              </a:rPr>
              <a:t>The system can also navigate digitally illiterate users through voice commands with speech recognition. It can also recognize notify malicious activities.</a:t>
            </a:r>
          </a:p>
          <a:p>
            <a:pPr algn="ctr">
              <a:lnSpc>
                <a:spcPts val="4194"/>
              </a:lnSpc>
            </a:pPr>
            <a:endParaRPr lang="en-US" sz="2996">
              <a:solidFill>
                <a:srgbClr val="FFFFFF"/>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99663">
            <a:off x="4111359" y="-3364814"/>
            <a:ext cx="9366851" cy="8957051"/>
          </a:xfrm>
          <a:prstGeom prst="rect">
            <a:avLst/>
          </a:prstGeom>
        </p:spPr>
      </p:pic>
      <p:pic>
        <p:nvPicPr>
          <p:cNvPr id="3" name="Picture 3"/>
          <p:cNvPicPr>
            <a:picLocks noChangeAspect="1"/>
          </p:cNvPicPr>
          <p:nvPr/>
        </p:nvPicPr>
        <p:blipFill>
          <a:blip r:embed="rId3"/>
          <a:srcRect/>
          <a:stretch>
            <a:fillRect/>
          </a:stretch>
        </p:blipFill>
        <p:spPr>
          <a:xfrm rot="-2715964">
            <a:off x="14635296" y="2779072"/>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6125490" y="7311630"/>
            <a:ext cx="5163362" cy="4892285"/>
          </a:xfrm>
          <a:prstGeom prst="rect">
            <a:avLst/>
          </a:prstGeom>
        </p:spPr>
      </p:pic>
      <p:sp>
        <p:nvSpPr>
          <p:cNvPr id="5" name="TextBox 5"/>
          <p:cNvSpPr txBox="1"/>
          <p:nvPr/>
        </p:nvSpPr>
        <p:spPr>
          <a:xfrm>
            <a:off x="762482" y="6291351"/>
            <a:ext cx="12838602" cy="2966949"/>
          </a:xfrm>
          <a:prstGeom prst="rect">
            <a:avLst/>
          </a:prstGeom>
        </p:spPr>
        <p:txBody>
          <a:bodyPr lIns="0" tIns="0" rIns="0" bIns="0" rtlCol="0" anchor="t">
            <a:spAutoFit/>
          </a:bodyPr>
          <a:lstStyle/>
          <a:p>
            <a:pPr>
              <a:lnSpc>
                <a:spcPts val="11838"/>
              </a:lnSpc>
            </a:pPr>
            <a:r>
              <a:rPr lang="en-US" sz="10032">
                <a:solidFill>
                  <a:srgbClr val="000000"/>
                </a:solidFill>
                <a:latin typeface="HK Grotesk Bold"/>
              </a:rPr>
              <a:t>Proposed work and Methodology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1028700" y="1452675"/>
            <a:ext cx="16431981" cy="7483038"/>
          </a:xfrm>
          <a:prstGeom prst="rect">
            <a:avLst/>
          </a:prstGeom>
        </p:spPr>
        <p:txBody>
          <a:bodyPr lIns="0" tIns="0" rIns="0" bIns="0" rtlCol="0" anchor="t">
            <a:spAutoFit/>
          </a:bodyPr>
          <a:lstStyle/>
          <a:p>
            <a:pPr algn="just">
              <a:lnSpc>
                <a:spcPts val="4918"/>
              </a:lnSpc>
            </a:pPr>
            <a:r>
              <a:rPr lang="en-US" sz="4167">
                <a:solidFill>
                  <a:srgbClr val="FFFFFF"/>
                </a:solidFill>
                <a:latin typeface="HK Grotesk Medium"/>
              </a:rPr>
              <a:t>The Face Authentication process to the virtual assistant gives greater security to the system by the Haar Cascade algorithm. The face is recognized by the camera and it is handled through OpenCV in which it detects the faces and articles placed put before the camera and the pictures taken is contrasted with the pictures in the system by Haar Cascade Algorithm. After recognizing the face it permits to interact with the virtual system. The virtual assistant hangs tight for our voice commands. The user’s input is captured by the microphone which is then converted to text format using the Speech To Text synthesizer and this command is then processed and will look for the relevant output. </a:t>
            </a:r>
          </a:p>
          <a:p>
            <a:pPr algn="ctr">
              <a:lnSpc>
                <a:spcPts val="5355"/>
              </a:lnSpc>
            </a:pPr>
            <a:endParaRPr lang="en-US" sz="4167">
              <a:solidFill>
                <a:srgbClr val="FFFFFF"/>
              </a:solidFill>
              <a:latin typeface="HK Grotesk Mediu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3001</Words>
  <Application>Microsoft Office PowerPoint</Application>
  <PresentationFormat>Custom</PresentationFormat>
  <Paragraphs>230</Paragraphs>
  <Slides>40</Slides>
  <Notes>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HK Grotesk Medium</vt:lpstr>
      <vt:lpstr>Arial</vt:lpstr>
      <vt:lpstr>Calibri</vt:lpstr>
      <vt:lpstr>Assistant Regular Bold</vt:lpstr>
      <vt:lpstr>HK Grotesk Bold</vt:lpstr>
      <vt:lpstr>Canva Sans Bold</vt:lpstr>
      <vt:lpstr>Canva Sans</vt:lpstr>
      <vt:lpstr>HK Grotesk Medium Bold</vt:lpstr>
      <vt:lpstr>Halant Medium</vt:lpstr>
      <vt:lpstr>Assistant Regular</vt:lpstr>
      <vt:lpstr>Halant Medium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Based Face Recognition Assistant : BOB</dc:title>
  <cp:lastModifiedBy>Gopika Nair</cp:lastModifiedBy>
  <cp:revision>2</cp:revision>
  <dcterms:created xsi:type="dcterms:W3CDTF">2006-08-16T00:00:00Z</dcterms:created>
  <dcterms:modified xsi:type="dcterms:W3CDTF">2022-11-06T14:17:39Z</dcterms:modified>
  <dc:identifier>DAFREand4M0</dc:identifier>
</cp:coreProperties>
</file>